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61" r:id="rId2"/>
    <p:sldId id="282" r:id="rId3"/>
    <p:sldId id="257" r:id="rId4"/>
    <p:sldId id="262" r:id="rId5"/>
    <p:sldId id="263" r:id="rId6"/>
    <p:sldId id="266" r:id="rId7"/>
    <p:sldId id="264" r:id="rId8"/>
    <p:sldId id="271" r:id="rId9"/>
    <p:sldId id="270" r:id="rId10"/>
    <p:sldId id="272" r:id="rId11"/>
    <p:sldId id="273" r:id="rId12"/>
    <p:sldId id="284" r:id="rId13"/>
    <p:sldId id="285" r:id="rId14"/>
    <p:sldId id="259" r:id="rId15"/>
    <p:sldId id="275" r:id="rId16"/>
    <p:sldId id="279" r:id="rId17"/>
    <p:sldId id="268" r:id="rId18"/>
    <p:sldId id="283" r:id="rId19"/>
    <p:sldId id="269" r:id="rId20"/>
    <p:sldId id="277" r:id="rId21"/>
    <p:sldId id="276" r:id="rId22"/>
    <p:sldId id="278" r:id="rId23"/>
    <p:sldId id="280" r:id="rId24"/>
    <p:sldId id="281"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72" autoAdjust="0"/>
  </p:normalViewPr>
  <p:slideViewPr>
    <p:cSldViewPr>
      <p:cViewPr varScale="1">
        <p:scale>
          <a:sx n="67" d="100"/>
          <a:sy n="67" d="100"/>
        </p:scale>
        <p:origin x="-4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4F6FF-486B-4337-AE42-82F6E0CA3D31}"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4B79A-4169-450F-8408-01A6723E273A}" type="slidenum">
              <a:rPr lang="en-US" smtClean="0"/>
              <a:t>‹#›</a:t>
            </a:fld>
            <a:endParaRPr lang="en-US"/>
          </a:p>
        </p:txBody>
      </p:sp>
    </p:spTree>
    <p:extLst>
      <p:ext uri="{BB962C8B-B14F-4D97-AF65-F5344CB8AC3E}">
        <p14:creationId xmlns:p14="http://schemas.microsoft.com/office/powerpoint/2010/main" val="386892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4B79A-4169-450F-8408-01A6723E273A}" type="slidenum">
              <a:rPr lang="en-US" smtClean="0"/>
              <a:t>10</a:t>
            </a:fld>
            <a:endParaRPr lang="en-US"/>
          </a:p>
        </p:txBody>
      </p:sp>
    </p:spTree>
    <p:extLst>
      <p:ext uri="{BB962C8B-B14F-4D97-AF65-F5344CB8AC3E}">
        <p14:creationId xmlns:p14="http://schemas.microsoft.com/office/powerpoint/2010/main" val="166043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Please note that the View and Edit buttons also access the ROSTERS</a:t>
            </a:r>
          </a:p>
          <a:p>
            <a:pPr>
              <a:buFontTx/>
              <a:buChar char="•"/>
            </a:pPr>
            <a:r>
              <a:rPr lang="en-US" dirty="0" smtClean="0"/>
              <a:t>  the Post a Meeting Link gives you immediate access to the Citizens’ Info page</a:t>
            </a:r>
          </a:p>
        </p:txBody>
      </p:sp>
      <p:sp>
        <p:nvSpPr>
          <p:cNvPr id="4198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dirty="0" smtClean="0">
              <a:solidFill>
                <a:prstClr val="black"/>
              </a:solidFill>
            </a:endParaRPr>
          </a:p>
        </p:txBody>
      </p:sp>
      <p:sp>
        <p:nvSpPr>
          <p:cNvPr id="4198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06A120-909B-4AB8-B3C2-2E4B1D4CF70B}" type="slidenum">
              <a:rPr lang="en-US" smtClean="0">
                <a:solidFill>
                  <a:prstClr val="black"/>
                </a:solidFill>
              </a:rPr>
              <a:pPr/>
              <a:t>20</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CE8BF9-7FBB-4CA5-9342-4F378C49F53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E8BF9-7FBB-4CA5-9342-4F378C49F532}"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E8BF9-7FBB-4CA5-9342-4F378C49F532}"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E8BF9-7FBB-4CA5-9342-4F378C49F532}"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E8BF9-7FBB-4CA5-9342-4F378C49F53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E8BF9-7FBB-4CA5-9342-4F378C49F53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08B25-B362-44B2-84D7-6983116A264F}"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FCE8BF9-7FBB-4CA5-9342-4F378C49F532}" type="datetimeFigureOut">
              <a:rPr lang="en-US" smtClean="0"/>
              <a:t>8/13/2013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7C408B25-B362-44B2-84D7-6983116A264F}"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hyperlink" Target="http://www.flsiponlin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flsiponlin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al-new%20colo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9584"/>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2400300" y="2362200"/>
            <a:ext cx="4038600" cy="3767138"/>
            <a:chOff x="3294743" y="346270"/>
            <a:chExt cx="5715000" cy="5748144"/>
          </a:xfrm>
        </p:grpSpPr>
        <p:pic>
          <p:nvPicPr>
            <p:cNvPr id="8" name="Picture 4" descr="C:\Documents and Settings\106966\Local Settings\Temporary Internet Files\Content.IE5\KRHSSROZ\MC900439586[1].png"/>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rot="5400000">
              <a:off x="3278171" y="362842"/>
              <a:ext cx="57481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j0399577.jpg"/>
            <p:cNvPicPr>
              <a:picLocks noChangeAspect="1"/>
            </p:cNvPicPr>
            <p:nvPr/>
          </p:nvPicPr>
          <p:blipFill>
            <a:blip r:embed="rId4" cstate="print"/>
            <a:stretch>
              <a:fillRect/>
            </a:stretch>
          </p:blipFill>
          <p:spPr>
            <a:xfrm rot="1953546">
              <a:off x="4456967" y="1465295"/>
              <a:ext cx="3431839" cy="3523250"/>
            </a:xfrm>
            <a:prstGeom prst="ellipse">
              <a:avLst/>
            </a:prstGeom>
            <a:effectLst>
              <a:softEdge rad="63500"/>
            </a:effectLst>
          </p:spPr>
        </p:pic>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5205405"/>
            <a:ext cx="1802428" cy="1484758"/>
          </a:xfrm>
          <a:prstGeom prst="rect">
            <a:avLst/>
          </a:prstGeom>
        </p:spPr>
      </p:pic>
      <p:sp>
        <p:nvSpPr>
          <p:cNvPr id="5" name="Rectangle 4"/>
          <p:cNvSpPr/>
          <p:nvPr/>
        </p:nvSpPr>
        <p:spPr>
          <a:xfrm>
            <a:off x="838200" y="228600"/>
            <a:ext cx="815870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School </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Improvement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Plans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&amp; EESACs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8278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09" y="357909"/>
            <a:ext cx="7148628" cy="553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rved Left Arrow 2"/>
          <p:cNvSpPr/>
          <p:nvPr/>
        </p:nvSpPr>
        <p:spPr>
          <a:xfrm rot="15082733">
            <a:off x="1562796" y="922557"/>
            <a:ext cx="685800" cy="1378577"/>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762000" y="1992868"/>
            <a:ext cx="1371600" cy="646331"/>
          </a:xfrm>
          <a:prstGeom prst="rect">
            <a:avLst/>
          </a:prstGeom>
          <a:solidFill>
            <a:srgbClr val="FFFF00"/>
          </a:solidFill>
          <a:ln>
            <a:solidFill>
              <a:srgbClr val="0070C0"/>
            </a:solidFill>
          </a:ln>
        </p:spPr>
        <p:txBody>
          <a:bodyPr wrap="square" rtlCol="0">
            <a:spAutoFit/>
          </a:bodyPr>
          <a:lstStyle/>
          <a:p>
            <a:r>
              <a:rPr lang="en-US" dirty="0" smtClean="0">
                <a:solidFill>
                  <a:schemeClr val="bg1"/>
                </a:solidFill>
              </a:rPr>
              <a:t>Principal’s email</a:t>
            </a:r>
            <a:endParaRPr lang="en-US" dirty="0">
              <a:solidFill>
                <a:schemeClr val="bg1"/>
              </a:solidFill>
            </a:endParaRPr>
          </a:p>
        </p:txBody>
      </p:sp>
      <p:sp>
        <p:nvSpPr>
          <p:cNvPr id="8" name="TextBox 7"/>
          <p:cNvSpPr txBox="1"/>
          <p:nvPr/>
        </p:nvSpPr>
        <p:spPr>
          <a:xfrm>
            <a:off x="792714" y="3122944"/>
            <a:ext cx="1493286" cy="2031325"/>
          </a:xfrm>
          <a:prstGeom prst="rect">
            <a:avLst/>
          </a:prstGeom>
          <a:solidFill>
            <a:srgbClr val="FFFF00"/>
          </a:solidFill>
          <a:ln>
            <a:solidFill>
              <a:srgbClr val="0070C0"/>
            </a:solidFill>
          </a:ln>
        </p:spPr>
        <p:txBody>
          <a:bodyPr wrap="square" rtlCol="0">
            <a:spAutoFit/>
          </a:bodyPr>
          <a:lstStyle/>
          <a:p>
            <a:r>
              <a:rPr lang="en-US" dirty="0" smtClean="0">
                <a:solidFill>
                  <a:schemeClr val="bg1"/>
                </a:solidFill>
              </a:rPr>
              <a:t>Refer to Weekly Briefing #14201 – Release date Aug. 15, 2013</a:t>
            </a:r>
            <a:endParaRPr lang="en-US" dirty="0">
              <a:solidFill>
                <a:schemeClr val="bg1"/>
              </a:solidFill>
            </a:endParaRPr>
          </a:p>
        </p:txBody>
      </p:sp>
    </p:spTree>
    <p:extLst>
      <p:ext uri="{BB962C8B-B14F-4D97-AF65-F5344CB8AC3E}">
        <p14:creationId xmlns:p14="http://schemas.microsoft.com/office/powerpoint/2010/main" val="202380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36" y="1295400"/>
            <a:ext cx="8469745" cy="386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rot="8478127">
            <a:off x="6319150" y="2663473"/>
            <a:ext cx="1828800" cy="38100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88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47625"/>
            <a:ext cx="8931275" cy="676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66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8" y="64722"/>
            <a:ext cx="8999537" cy="664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07194" y="76200"/>
            <a:ext cx="4191000" cy="381000"/>
          </a:xfrm>
          <a:prstGeom prst="rect">
            <a:avLst/>
          </a:prstGeom>
          <a:solidFill>
            <a:srgbClr val="FFFF00"/>
          </a:solid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http://osi.dadeschools.net</a:t>
            </a:r>
          </a:p>
        </p:txBody>
      </p:sp>
      <p:sp>
        <p:nvSpPr>
          <p:cNvPr id="7" name="Right Arrow 6"/>
          <p:cNvSpPr/>
          <p:nvPr/>
        </p:nvSpPr>
        <p:spPr>
          <a:xfrm rot="19208821">
            <a:off x="1038365" y="2805815"/>
            <a:ext cx="1379742" cy="382772"/>
          </a:xfrm>
          <a:prstGeom prst="rightArrow">
            <a:avLst/>
          </a:prstGeom>
          <a:solidFill>
            <a:srgbClr val="94C600"/>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UPDATES</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67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153400" cy="924475"/>
          </a:xfrm>
        </p:spPr>
        <p:txBody>
          <a:bodyPr/>
          <a:lstStyle/>
          <a:p>
            <a:pPr algn="ctr"/>
            <a:r>
              <a:rPr lang="en-US" b="1" dirty="0">
                <a:solidFill>
                  <a:srgbClr val="FF0000"/>
                </a:solidFill>
                <a:effectLst>
                  <a:outerShdw blurRad="38100" dist="38100" dir="2700000" algn="tl">
                    <a:srgbClr val="000000">
                      <a:alpha val="43137"/>
                    </a:srgbClr>
                  </a:outerShdw>
                </a:effectLst>
                <a:latin typeface="Calibri"/>
                <a:cs typeface="+mj-cs"/>
              </a:rPr>
              <a:t>Planning, Implementing, Monitoring, and Evaluating the SIP Process</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4800" y="1524000"/>
            <a:ext cx="8458199" cy="4876800"/>
          </a:xfrm>
          <a:solidFill>
            <a:schemeClr val="tx1"/>
          </a:solidFill>
          <a:ln w="12700">
            <a:solidFill>
              <a:schemeClr val="tx1"/>
            </a:solidFill>
          </a:ln>
        </p:spPr>
        <p:txBody>
          <a:bodyPr>
            <a:normAutofit/>
          </a:bodyPr>
          <a:lstStyle/>
          <a:p>
            <a:pPr lvl="0" defTabSz="914400">
              <a:spcAft>
                <a:spcPts val="0"/>
              </a:spcAft>
              <a:buClrTx/>
              <a:buFont typeface="Wingdings" pitchFamily="2" charset="2"/>
              <a:buChar char="v"/>
              <a:defRPr/>
            </a:pPr>
            <a:r>
              <a:rPr lang="en-US" sz="2800" b="1" dirty="0" smtClean="0">
                <a:solidFill>
                  <a:prstClr val="black"/>
                </a:solidFill>
                <a:latin typeface="Calibri"/>
                <a:cs typeface="Arial" pitchFamily="34" charset="0"/>
              </a:rPr>
              <a:t>This </a:t>
            </a:r>
            <a:r>
              <a:rPr lang="en-US" sz="2800" b="1" dirty="0">
                <a:solidFill>
                  <a:prstClr val="black"/>
                </a:solidFill>
                <a:latin typeface="Calibri"/>
                <a:cs typeface="Arial" pitchFamily="34" charset="0"/>
              </a:rPr>
              <a:t>is a team process.</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The Charter School Office and the Office of School Improvement can provide assistance.</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Communication is ongoing for all stakeholders.</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Updates </a:t>
            </a:r>
            <a:r>
              <a:rPr lang="en-US" sz="2800" b="1" dirty="0" smtClean="0">
                <a:solidFill>
                  <a:prstClr val="black"/>
                </a:solidFill>
                <a:latin typeface="Calibri"/>
                <a:cs typeface="Arial" pitchFamily="34" charset="0"/>
              </a:rPr>
              <a:t>to the SIP can </a:t>
            </a:r>
            <a:r>
              <a:rPr lang="en-US" sz="2800" b="1" dirty="0">
                <a:solidFill>
                  <a:prstClr val="black"/>
                </a:solidFill>
                <a:latin typeface="Calibri"/>
                <a:cs typeface="Arial" pitchFamily="34" charset="0"/>
              </a:rPr>
              <a:t>be made throughout the year.</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Adhere to the timelines for SIP development.</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Provide assurances through EESAC minutes.</a:t>
            </a:r>
          </a:p>
        </p:txBody>
      </p:sp>
    </p:spTree>
    <p:extLst>
      <p:ext uri="{BB962C8B-B14F-4D97-AF65-F5344CB8AC3E}">
        <p14:creationId xmlns:p14="http://schemas.microsoft.com/office/powerpoint/2010/main" val="19214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36076"/>
            <a:ext cx="8991600" cy="5117123"/>
          </a:xfrm>
          <a:solidFill>
            <a:schemeClr val="tx1"/>
          </a:solidFill>
          <a:ln w="28575">
            <a:solidFill>
              <a:schemeClr val="tx1"/>
            </a:solidFill>
          </a:ln>
        </p:spPr>
        <p:txBody>
          <a:bodyPr/>
          <a:lstStyle/>
          <a:p>
            <a:pPr marL="342900" lvl="0" indent="-342900" defTabSz="914400">
              <a:spcBef>
                <a:spcPct val="20000"/>
              </a:spcBef>
              <a:defRPr/>
            </a:pPr>
            <a:r>
              <a:rPr lang="en-US" sz="2400" b="1" dirty="0" smtClean="0">
                <a:solidFill>
                  <a:prstClr val="black"/>
                </a:solidFill>
                <a:latin typeface="Calibri"/>
                <a:ea typeface="+mn-ea"/>
                <a:cs typeface="Arial" pitchFamily="34" charset="0"/>
              </a:rPr>
              <a:t/>
            </a:r>
            <a:br>
              <a:rPr lang="en-US" sz="2400" b="1" dirty="0" smtClean="0">
                <a:solidFill>
                  <a:prstClr val="black"/>
                </a:solidFill>
                <a:latin typeface="Calibri"/>
                <a:ea typeface="+mn-ea"/>
                <a:cs typeface="Arial" pitchFamily="34" charset="0"/>
              </a:rPr>
            </a:br>
            <a:r>
              <a:rPr lang="en-US" sz="2400" b="1" dirty="0">
                <a:solidFill>
                  <a:prstClr val="black"/>
                </a:solidFill>
                <a:latin typeface="Calibri"/>
                <a:ea typeface="+mn-ea"/>
                <a:cs typeface="Arial" pitchFamily="34" charset="0"/>
              </a:rPr>
              <a:t/>
            </a:r>
            <a:br>
              <a:rPr lang="en-US" sz="2400" b="1" dirty="0">
                <a:solidFill>
                  <a:prstClr val="black"/>
                </a:solidFill>
                <a:latin typeface="Calibri"/>
                <a:ea typeface="+mn-ea"/>
                <a:cs typeface="Arial" pitchFamily="34" charset="0"/>
              </a:rPr>
            </a:br>
            <a:r>
              <a:rPr lang="en-US" sz="2400" b="1" dirty="0" smtClean="0">
                <a:solidFill>
                  <a:prstClr val="black"/>
                </a:solidFill>
                <a:latin typeface="Calibri"/>
                <a:ea typeface="+mn-ea"/>
                <a:cs typeface="Arial" pitchFamily="34" charset="0"/>
              </a:rPr>
              <a:t/>
            </a:r>
            <a:br>
              <a:rPr lang="en-US" sz="2400" b="1" dirty="0" smtClean="0">
                <a:solidFill>
                  <a:prstClr val="black"/>
                </a:solidFill>
                <a:latin typeface="Calibri"/>
                <a:ea typeface="+mn-ea"/>
                <a:cs typeface="Arial" pitchFamily="34" charset="0"/>
              </a:rPr>
            </a:br>
            <a:r>
              <a:rPr lang="en-US" sz="2400" b="1" dirty="0" smtClean="0">
                <a:solidFill>
                  <a:prstClr val="black"/>
                </a:solidFill>
                <a:latin typeface="Calibri"/>
                <a:ea typeface="+mn-ea"/>
                <a:cs typeface="Arial" pitchFamily="34" charset="0"/>
              </a:rPr>
              <a:t>Pursuant </a:t>
            </a:r>
            <a:r>
              <a:rPr lang="en-US" sz="2400" b="1" dirty="0">
                <a:solidFill>
                  <a:prstClr val="black"/>
                </a:solidFill>
                <a:latin typeface="Calibri"/>
                <a:ea typeface="+mn-ea"/>
                <a:cs typeface="Arial" pitchFamily="34" charset="0"/>
              </a:rPr>
              <a:t>to Section VI. I. of the contractual agreement, </a:t>
            </a:r>
            <a:r>
              <a:rPr lang="en-US" sz="2400" b="1" i="1" dirty="0">
                <a:solidFill>
                  <a:prstClr val="black"/>
                </a:solidFill>
                <a:latin typeface="Calibri"/>
                <a:ea typeface="+mn-ea"/>
                <a:cs typeface="Arial" pitchFamily="34" charset="0"/>
              </a:rPr>
              <a:t>“An Educational Excellence School Advisory Council (EESAC) will be established consistent with Florida Statute 1001.452 to facilitate achievement of the mission of the School, and to ensure that the School meets the needs of the children and community it is developed to serve.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To this end, the School will detail and address the following components, for its EESAC: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(a) establishment of by-laws;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(b) composition of membership;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(c) election procedures; and</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(d) communication and posting of meeting agendas and minutes pursuant to Florida Statute 286.011 (Sunshine </a:t>
            </a:r>
            <a:r>
              <a:rPr lang="en-US" sz="2400" b="1" i="1" dirty="0" smtClean="0">
                <a:solidFill>
                  <a:prstClr val="black"/>
                </a:solidFill>
                <a:latin typeface="Calibri"/>
                <a:ea typeface="+mn-ea"/>
                <a:cs typeface="Arial" pitchFamily="34" charset="0"/>
              </a:rPr>
              <a:t>Law).</a:t>
            </a:r>
            <a:endParaRPr lang="en-US" sz="2400" dirty="0"/>
          </a:p>
        </p:txBody>
      </p:sp>
      <p:pic>
        <p:nvPicPr>
          <p:cNvPr id="1026" name="Picture 2" descr="C:\Documents and Settings\218373\Local Settings\Temporary Internet Files\Content.IE5\C7XVL34B\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1723"/>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50512"/>
            <a:ext cx="7209692" cy="923330"/>
          </a:xfrm>
          <a:prstGeom prst="rect">
            <a:avLst/>
          </a:prstGeom>
          <a:noFill/>
          <a:ln w="12700">
            <a:solidFill>
              <a:schemeClr val="tx1"/>
            </a:solidFill>
          </a:ln>
        </p:spPr>
        <p:txBody>
          <a:bodyPr wrap="square" rtlCol="0">
            <a:spAutoFit/>
          </a:bodyPr>
          <a:lstStyle/>
          <a:p>
            <a:pPr algn="ctr" fontAlgn="base">
              <a:spcBef>
                <a:spcPct val="0"/>
              </a:spcBef>
              <a:spcAft>
                <a:spcPct val="0"/>
              </a:spcAft>
              <a:defRPr/>
            </a:pPr>
            <a:r>
              <a:rPr lang="en-US" sz="54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rPr>
              <a:t>Charter Schools</a:t>
            </a:r>
          </a:p>
        </p:txBody>
      </p:sp>
    </p:spTree>
    <p:extLst>
      <p:ext uri="{BB962C8B-B14F-4D97-AF65-F5344CB8AC3E}">
        <p14:creationId xmlns:p14="http://schemas.microsoft.com/office/powerpoint/2010/main" val="389818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1219200"/>
          </a:xfrm>
        </p:spPr>
        <p:txBody>
          <a:bodyPr/>
          <a:lstStyle/>
          <a:p>
            <a:pPr algn="ctr"/>
            <a:r>
              <a:rPr lang="en-US" b="1" u="sng" dirty="0">
                <a:solidFill>
                  <a:srgbClr val="FF0000"/>
                </a:solidFill>
                <a:latin typeface="Arial" pitchFamily="34" charset="0"/>
                <a:cs typeface="Arial" pitchFamily="34" charset="0"/>
              </a:rPr>
              <a:t>School Advisory Councils </a:t>
            </a:r>
            <a:r>
              <a:rPr lang="en-US" b="1" dirty="0">
                <a:solidFill>
                  <a:srgbClr val="FF0000"/>
                </a:solidFill>
                <a:latin typeface="Arial" pitchFamily="34" charset="0"/>
                <a:cs typeface="Arial" pitchFamily="34" charset="0"/>
              </a:rPr>
              <a:t>(EESACs)</a:t>
            </a:r>
            <a:br>
              <a:rPr lang="en-US" b="1" dirty="0">
                <a:solidFill>
                  <a:srgbClr val="FF0000"/>
                </a:solidFill>
                <a:latin typeface="Arial" pitchFamily="34" charset="0"/>
                <a:cs typeface="Arial" pitchFamily="34" charset="0"/>
              </a:rPr>
            </a:b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95400"/>
            <a:ext cx="8305800" cy="5334000"/>
          </a:xfrm>
          <a:solidFill>
            <a:schemeClr val="tx1"/>
          </a:solidFill>
        </p:spPr>
        <p:txBody>
          <a:bodyPr>
            <a:normAutofit lnSpcReduction="10000"/>
          </a:bodyPr>
          <a:lstStyle/>
          <a:p>
            <a:pPr lvl="0" indent="-114300" defTabSz="914400">
              <a:spcBef>
                <a:spcPts val="0"/>
              </a:spcBef>
              <a:spcAft>
                <a:spcPts val="0"/>
              </a:spcAft>
              <a:buClr>
                <a:srgbClr val="30356E"/>
              </a:buClr>
              <a:buSzPct val="70000"/>
              <a:buNone/>
              <a:tabLst>
                <a:tab pos="7429500" algn="l"/>
              </a:tabLst>
              <a:defRPr/>
            </a:pPr>
            <a:r>
              <a:rPr lang="en-US" sz="2000" dirty="0">
                <a:solidFill>
                  <a:prstClr val="black"/>
                </a:solidFill>
                <a:latin typeface="Candara"/>
                <a:cs typeface="Arial" pitchFamily="34" charset="0"/>
              </a:rPr>
              <a:t>The School Advisory Council is responsible for final decision making at the school relating to the implementation of the provisions of the annual School Improvement Plan. </a:t>
            </a:r>
            <a:endParaRPr lang="en-US" sz="2000" dirty="0" smtClean="0">
              <a:solidFill>
                <a:prstClr val="black"/>
              </a:solidFill>
              <a:latin typeface="Candara"/>
              <a:cs typeface="Arial" pitchFamily="34" charset="0"/>
            </a:endParaRPr>
          </a:p>
          <a:p>
            <a:pPr lvl="0" indent="-114300" defTabSz="914400">
              <a:spcBef>
                <a:spcPts val="0"/>
              </a:spcBef>
              <a:spcAft>
                <a:spcPts val="0"/>
              </a:spcAft>
              <a:buClr>
                <a:srgbClr val="30356E"/>
              </a:buClr>
              <a:buSzPct val="70000"/>
              <a:buNone/>
              <a:tabLst>
                <a:tab pos="7429500" algn="l"/>
              </a:tabLst>
              <a:defRPr/>
            </a:pPr>
            <a:endParaRPr lang="en-US" sz="2000" dirty="0" smtClean="0">
              <a:solidFill>
                <a:prstClr val="black"/>
              </a:solidFill>
              <a:latin typeface="Candara"/>
              <a:cs typeface="Arial" pitchFamily="34" charset="0"/>
            </a:endParaRPr>
          </a:p>
          <a:p>
            <a:pPr lvl="0" indent="-114300" defTabSz="914400">
              <a:spcBef>
                <a:spcPts val="0"/>
              </a:spcBef>
              <a:spcAft>
                <a:spcPts val="0"/>
              </a:spcAft>
              <a:buClr>
                <a:srgbClr val="30356E"/>
              </a:buClr>
              <a:buSzPct val="70000"/>
              <a:buNone/>
              <a:tabLst>
                <a:tab pos="7429500" algn="l"/>
              </a:tabLst>
              <a:defRPr/>
            </a:pPr>
            <a:r>
              <a:rPr lang="en-US" sz="2000" dirty="0" smtClean="0">
                <a:solidFill>
                  <a:prstClr val="black"/>
                </a:solidFill>
                <a:latin typeface="Candara"/>
                <a:cs typeface="Arial" pitchFamily="34" charset="0"/>
              </a:rPr>
              <a:t>Each School </a:t>
            </a:r>
            <a:r>
              <a:rPr lang="en-US" sz="2000" dirty="0">
                <a:solidFill>
                  <a:prstClr val="black"/>
                </a:solidFill>
                <a:latin typeface="Candara"/>
                <a:cs typeface="Arial" pitchFamily="34" charset="0"/>
              </a:rPr>
              <a:t>Advisory Council assists in the annual preparation and evaluation of the School Improvement Plan (SIP) and in the preparation of the school's annual budget.</a:t>
            </a:r>
          </a:p>
          <a:p>
            <a:pPr lvl="1" defTabSz="914400">
              <a:spcAft>
                <a:spcPts val="0"/>
              </a:spcAft>
              <a:buClr>
                <a:srgbClr val="CC4757">
                  <a:lumMod val="50000"/>
                </a:srgbClr>
              </a:buClr>
              <a:buSzPct val="60000"/>
              <a:buFont typeface="Arial" pitchFamily="34" charset="0"/>
              <a:buChar char="–"/>
              <a:defRPr/>
            </a:pPr>
            <a:r>
              <a:rPr lang="en-US" sz="2400" dirty="0">
                <a:solidFill>
                  <a:prstClr val="black"/>
                </a:solidFill>
                <a:latin typeface="Candara"/>
              </a:rPr>
              <a:t>Majority of members must be non-District employees</a:t>
            </a:r>
          </a:p>
          <a:p>
            <a:pPr lvl="1" defTabSz="914400">
              <a:spcAft>
                <a:spcPts val="0"/>
              </a:spcAft>
              <a:buClr>
                <a:srgbClr val="CC4757">
                  <a:lumMod val="50000"/>
                </a:srgbClr>
              </a:buClr>
              <a:buSzPct val="60000"/>
              <a:buFont typeface="Arial" pitchFamily="34" charset="0"/>
              <a:buChar char="–"/>
              <a:defRPr/>
            </a:pPr>
            <a:r>
              <a:rPr lang="en-US" sz="2400" dirty="0">
                <a:solidFill>
                  <a:prstClr val="black"/>
                </a:solidFill>
                <a:latin typeface="Candara"/>
              </a:rPr>
              <a:t>Schedule appropriate meetings (5 Day notice) through Citizens’ Information website</a:t>
            </a:r>
          </a:p>
          <a:p>
            <a:pPr lvl="1" defTabSz="914400">
              <a:spcAft>
                <a:spcPts val="0"/>
              </a:spcAft>
              <a:buClr>
                <a:srgbClr val="CC4757">
                  <a:lumMod val="50000"/>
                </a:srgbClr>
              </a:buClr>
              <a:buSzPct val="60000"/>
              <a:buFont typeface="Arial" pitchFamily="34" charset="0"/>
              <a:buChar char="–"/>
              <a:defRPr/>
            </a:pPr>
            <a:r>
              <a:rPr lang="en-US" sz="2400" dirty="0">
                <a:solidFill>
                  <a:prstClr val="black"/>
                </a:solidFill>
                <a:latin typeface="Candara"/>
              </a:rPr>
              <a:t>New charter schools for </a:t>
            </a:r>
            <a:r>
              <a:rPr lang="en-US" sz="2400" dirty="0" smtClean="0">
                <a:solidFill>
                  <a:prstClr val="black"/>
                </a:solidFill>
                <a:latin typeface="Candara"/>
              </a:rPr>
              <a:t>2013-2014 </a:t>
            </a:r>
            <a:r>
              <a:rPr lang="en-US" sz="2400" dirty="0">
                <a:solidFill>
                  <a:prstClr val="black"/>
                </a:solidFill>
                <a:latin typeface="Candara"/>
              </a:rPr>
              <a:t>must create an EESAC.  </a:t>
            </a:r>
          </a:p>
          <a:p>
            <a:pPr lvl="2" defTabSz="914400">
              <a:spcAft>
                <a:spcPts val="0"/>
              </a:spcAft>
              <a:buClr>
                <a:srgbClr val="46A6BD">
                  <a:lumMod val="75000"/>
                </a:srgbClr>
              </a:buClr>
              <a:buSzPct val="57000"/>
              <a:buFont typeface="Arial" pitchFamily="34" charset="0"/>
              <a:buChar char="•"/>
              <a:defRPr/>
            </a:pPr>
            <a:r>
              <a:rPr lang="en-US" sz="2000" dirty="0">
                <a:solidFill>
                  <a:prstClr val="black"/>
                </a:solidFill>
                <a:latin typeface="Candara"/>
              </a:rPr>
              <a:t>Contact the OSI office for assistance in:</a:t>
            </a:r>
          </a:p>
          <a:p>
            <a:pPr lvl="3" defTabSz="914400">
              <a:spcAft>
                <a:spcPts val="0"/>
              </a:spcAft>
              <a:buClr>
                <a:srgbClr val="CC4757"/>
              </a:buClr>
              <a:buSzPct val="55000"/>
              <a:buFont typeface="Arial" pitchFamily="34" charset="0"/>
              <a:buChar char="–"/>
              <a:defRPr/>
            </a:pPr>
            <a:r>
              <a:rPr lang="en-US" sz="2000" dirty="0">
                <a:solidFill>
                  <a:prstClr val="black"/>
                </a:solidFill>
                <a:latin typeface="Candara"/>
              </a:rPr>
              <a:t>Developing Bylaws;</a:t>
            </a:r>
          </a:p>
          <a:p>
            <a:pPr lvl="3" defTabSz="914400">
              <a:spcAft>
                <a:spcPts val="0"/>
              </a:spcAft>
              <a:buClr>
                <a:srgbClr val="CC4757"/>
              </a:buClr>
              <a:buSzPct val="55000"/>
              <a:buFont typeface="Arial" pitchFamily="34" charset="0"/>
              <a:buChar char="–"/>
              <a:defRPr/>
            </a:pPr>
            <a:r>
              <a:rPr lang="en-US" sz="2000" dirty="0">
                <a:solidFill>
                  <a:prstClr val="black"/>
                </a:solidFill>
                <a:latin typeface="Candara"/>
              </a:rPr>
              <a:t>Creating Rosters; and</a:t>
            </a:r>
          </a:p>
          <a:p>
            <a:pPr lvl="3" defTabSz="914400">
              <a:spcAft>
                <a:spcPts val="0"/>
              </a:spcAft>
              <a:buClr>
                <a:srgbClr val="CC4757"/>
              </a:buClr>
              <a:buSzPct val="55000"/>
              <a:buFont typeface="Arial" pitchFamily="34" charset="0"/>
              <a:buChar char="–"/>
              <a:defRPr/>
            </a:pPr>
            <a:r>
              <a:rPr lang="en-US" sz="2000" dirty="0">
                <a:solidFill>
                  <a:prstClr val="black"/>
                </a:solidFill>
                <a:latin typeface="Candara"/>
              </a:rPr>
              <a:t>Posting meeting requests and minutes</a:t>
            </a:r>
          </a:p>
          <a:p>
            <a:endParaRPr lang="en-US" dirty="0"/>
          </a:p>
        </p:txBody>
      </p:sp>
    </p:spTree>
    <p:extLst>
      <p:ext uri="{BB962C8B-B14F-4D97-AF65-F5344CB8AC3E}">
        <p14:creationId xmlns:p14="http://schemas.microsoft.com/office/powerpoint/2010/main" val="195911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5724"/>
            <a:ext cx="8077200" cy="924475"/>
          </a:xfrm>
        </p:spPr>
        <p:txBody>
          <a:bodyPr/>
          <a:lstStyle/>
          <a:p>
            <a:r>
              <a:rPr lang="en-US" sz="3600" b="1" dirty="0">
                <a:ln w="12700">
                  <a:solidFill>
                    <a:srgbClr val="30356E">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cs typeface="+mj-cs"/>
              </a:rPr>
              <a:t>EESAC AGENDA </a:t>
            </a:r>
            <a:r>
              <a:rPr lang="en-US" sz="3600" b="1" dirty="0" smtClean="0">
                <a:ln w="12700">
                  <a:solidFill>
                    <a:srgbClr val="30356E">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cs typeface="+mj-cs"/>
              </a:rPr>
              <a:t>&amp; </a:t>
            </a:r>
            <a:r>
              <a:rPr lang="en-US" sz="3600" b="1" dirty="0">
                <a:ln w="12700">
                  <a:solidFill>
                    <a:srgbClr val="30356E">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cs typeface="+mj-cs"/>
              </a:rPr>
              <a:t>RESOURCES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2743200"/>
            <a:ext cx="3276600" cy="210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92" y="1828800"/>
            <a:ext cx="371411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678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95400"/>
          </a:xfrm>
        </p:spPr>
        <p:txBody>
          <a:bodyPr/>
          <a:lstStyle/>
          <a:p>
            <a:pPr algn="ctr"/>
            <a:r>
              <a:rPr lang="en-US" sz="5400" b="1" dirty="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t>MAKING THE </a:t>
            </a:r>
            <a:r>
              <a:rPr lang="en-US" sz="5400" b="1" dirty="0" smtClean="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t>CONNECTION</a:t>
            </a:r>
            <a:br>
              <a:rPr lang="en-US" sz="5400" b="1" dirty="0" smtClean="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br>
            <a:r>
              <a:rPr lang="en-US" sz="5400" b="1" dirty="0" smtClean="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t>SIP &amp; EESAC</a:t>
            </a:r>
            <a:endParaRPr lang="en-US" dirty="0">
              <a:solidFill>
                <a:srgbClr val="FF0000"/>
              </a:solidFill>
            </a:endParaRPr>
          </a:p>
        </p:txBody>
      </p:sp>
      <p:sp>
        <p:nvSpPr>
          <p:cNvPr id="5" name="Subtitle 2"/>
          <p:cNvSpPr txBox="1">
            <a:spLocks noGrp="1"/>
          </p:cNvSpPr>
          <p:nvPr>
            <p:ph idx="1"/>
          </p:nvPr>
        </p:nvSpPr>
        <p:spPr>
          <a:xfrm>
            <a:off x="533400" y="1600200"/>
            <a:ext cx="7600950" cy="4724400"/>
          </a:xfrm>
          <a:prstGeom prst="rect">
            <a:avLst/>
          </a:prstGeom>
          <a:solidFill>
            <a:schemeClr val="tx1"/>
          </a:solidFill>
        </p:spPr>
        <p:txBody>
          <a:bodyPr vert="horz" lIns="91440" tIns="45720" rIns="91440" bIns="45720" rtlCol="0">
            <a:normAutofit fontScale="925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Minimum number of meetings: </a:t>
            </a:r>
          </a:p>
          <a:p>
            <a:pPr marL="762000" marR="0" lvl="1" indent="-306388" algn="l" defTabSz="914400" rtl="0" eaLnBrk="1" fontAlgn="auto" latinLnBrk="0" hangingPunct="1">
              <a:lnSpc>
                <a:spcPct val="100000"/>
              </a:lnSpc>
              <a:spcBef>
                <a:spcPct val="0"/>
              </a:spcBef>
              <a:spcAft>
                <a:spcPts val="0"/>
              </a:spcAft>
              <a:buClrTx/>
              <a:buSzTx/>
              <a:buFont typeface="Wingdings" pitchFamily="2" charset="2"/>
              <a:buChar char="v"/>
              <a:tabLst>
                <a:tab pos="342900" algn="l"/>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For non-DA (A and B) schools - 4 per school year, one per grading period</a:t>
            </a:r>
          </a:p>
          <a:p>
            <a:pPr marL="762000" marR="0" lvl="1" indent="-306388" algn="l" defTabSz="914400" rtl="0" eaLnBrk="1" fontAlgn="auto" latinLnBrk="0" hangingPunct="1">
              <a:lnSpc>
                <a:spcPct val="100000"/>
              </a:lnSpc>
              <a:spcBef>
                <a:spcPct val="0"/>
              </a:spcBef>
              <a:spcAft>
                <a:spcPts val="0"/>
              </a:spcAft>
              <a:buClrTx/>
              <a:buSzTx/>
              <a:buFont typeface="Wingdings" pitchFamily="2" charset="2"/>
              <a:buChar char="v"/>
              <a:tabLst>
                <a:tab pos="342900" algn="l"/>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DA schools (Focus and Priority) and “C” schools monthly in order to monitor and monitor progress </a:t>
            </a:r>
          </a:p>
          <a:p>
            <a:pPr marL="762000" marR="0" lvl="1" indent="-306388" algn="l" defTabSz="914400" rtl="0" eaLnBrk="1" fontAlgn="auto" latinLnBrk="0" hangingPunct="1">
              <a:lnSpc>
                <a:spcPct val="100000"/>
              </a:lnSpc>
              <a:spcBef>
                <a:spcPct val="0"/>
              </a:spcBef>
              <a:spcAft>
                <a:spcPts val="0"/>
              </a:spcAft>
              <a:buClrTx/>
              <a:buSzTx/>
              <a:buFont typeface="Arial" pitchFamily="34" charset="0"/>
              <a:buNone/>
              <a:tabLst>
                <a:tab pos="342900" algn="l"/>
              </a:tabLst>
              <a:defRPr/>
            </a:pPr>
            <a:endParaRPr kumimoji="0" lang="en-US" sz="18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Include SIP and Data Reviews on </a:t>
            </a: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every</a:t>
            </a: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 EESAC Meeting Agenda</a:t>
            </a:r>
          </a:p>
          <a:p>
            <a:pPr marL="342900" marR="0" lvl="0" indent="-306388" algn="l" defTabSz="914400" rtl="0" eaLnBrk="1" fontAlgn="auto" latinLnBrk="0" hangingPunct="1">
              <a:lnSpc>
                <a:spcPct val="100000"/>
              </a:lnSpc>
              <a:spcBef>
                <a:spcPct val="0"/>
              </a:spcBef>
              <a:spcAft>
                <a:spcPts val="0"/>
              </a:spcAft>
              <a:buClrTx/>
              <a:buSzTx/>
              <a:buFont typeface="Arial" pitchFamily="34" charset="0"/>
              <a:buNone/>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Document SIP reviews and decisions in EESAC Minutes</a:t>
            </a: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Include SIP on Faculty Meeting Agendas</a:t>
            </a:r>
          </a:p>
          <a:p>
            <a:pPr marL="342900" marR="0" lvl="0" indent="-306388" algn="l" defTabSz="914400" rtl="0" eaLnBrk="1" fontAlgn="auto" latinLnBrk="0" hangingPunct="1">
              <a:lnSpc>
                <a:spcPct val="100000"/>
              </a:lnSpc>
              <a:spcBef>
                <a:spcPct val="0"/>
              </a:spcBef>
              <a:spcAft>
                <a:spcPts val="0"/>
              </a:spcAft>
              <a:buClrTx/>
              <a:buSzTx/>
              <a:buFont typeface="Arial" pitchFamily="34" charset="0"/>
              <a:buNone/>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Minimum Requirements for Five Star Award: A minimum of 8 of EESAC meetings with 80% of members in attendance</a:t>
            </a: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8355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24475"/>
          </a:xfrm>
        </p:spPr>
        <p:txBody>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Post</a:t>
            </a:r>
            <a:r>
              <a:rPr lang="en-US" dirty="0" smtClean="0">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Minutes within 7 Days of Meeting</a:t>
            </a:r>
            <a:endParaRPr lang="en-US" b="1" dirty="0">
              <a:solidFill>
                <a:srgbClr val="FF00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82000"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41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
          <a:stretch/>
        </p:blipFill>
        <p:spPr bwMode="auto">
          <a:xfrm>
            <a:off x="304800" y="914400"/>
            <a:ext cx="8458200" cy="57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19670"/>
            <a:ext cx="8839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School Improvement Process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0035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95" y="1221026"/>
            <a:ext cx="7433506" cy="548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71800" y="1221026"/>
            <a:ext cx="3657600" cy="369888"/>
          </a:xfrm>
          <a:prstGeom prst="rect">
            <a:avLst/>
          </a:prstGeom>
          <a:solidFill>
            <a:srgbClr val="FFFF00"/>
          </a:solidFill>
          <a:ln>
            <a:solidFill>
              <a:srgbClr val="F78E25"/>
            </a:solidFill>
          </a:ln>
          <a:effectLst>
            <a:outerShdw blurRad="50800" dist="38100" dir="2700000" algn="tl" rotWithShape="0">
              <a:prstClr val="black">
                <a:alpha val="40000"/>
              </a:prstClr>
            </a:outerShdw>
          </a:effectLst>
        </p:spPr>
        <p:txBody>
          <a:bodyPr wrap="square">
            <a:spAutoFit/>
          </a:bodyPr>
          <a:lstStyle/>
          <a:p>
            <a:pPr>
              <a:defRPr/>
            </a:pPr>
            <a:r>
              <a:rPr lang="en-US" dirty="0">
                <a:solidFill>
                  <a:prstClr val="black"/>
                </a:solidFill>
              </a:rPr>
              <a:t>http://osi.dadeschools.net/</a:t>
            </a:r>
          </a:p>
        </p:txBody>
      </p:sp>
      <p:sp>
        <p:nvSpPr>
          <p:cNvPr id="2" name="TextBox 1"/>
          <p:cNvSpPr txBox="1"/>
          <p:nvPr/>
        </p:nvSpPr>
        <p:spPr>
          <a:xfrm>
            <a:off x="1752600" y="304800"/>
            <a:ext cx="5795497" cy="646331"/>
          </a:xfrm>
          <a:prstGeom prst="rect">
            <a:avLst/>
          </a:prstGeom>
          <a:noFill/>
        </p:spPr>
        <p:txBody>
          <a:bodyPr wrap="none" rtlCol="0">
            <a:spAutoFit/>
          </a:bodyPr>
          <a:lstStyle/>
          <a:p>
            <a:r>
              <a:rPr lang="en-US" sz="3600" dirty="0" smtClean="0">
                <a:solidFill>
                  <a:srgbClr val="FF0000"/>
                </a:solidFill>
                <a:effectLst>
                  <a:outerShdw blurRad="38100" dist="38100" dir="2700000" algn="tl">
                    <a:srgbClr val="000000">
                      <a:alpha val="43137"/>
                    </a:srgbClr>
                  </a:outerShdw>
                </a:effectLst>
              </a:rPr>
              <a:t>OSI EESAC RESOURCES</a:t>
            </a:r>
            <a:endParaRPr lang="en-US" sz="3600" dirty="0">
              <a:solidFill>
                <a:srgbClr val="FF0000"/>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677" y="2362200"/>
            <a:ext cx="1457586" cy="10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70794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924475"/>
          </a:xfrm>
        </p:spPr>
        <p:txBody>
          <a:bodyPr/>
          <a:lstStyle/>
          <a:p>
            <a:pPr algn="ct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ACCESSING YOUR EESAC</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Content Placeholder 5"/>
          <p:cNvPicPr>
            <a:picLocks noGrp="1"/>
          </p:cNvPicPr>
          <p:nvPr>
            <p:ph idx="1"/>
          </p:nvPr>
        </p:nvPicPr>
        <p:blipFill rotWithShape="1">
          <a:blip r:embed="rId2"/>
          <a:srcRect l="50320"/>
          <a:stretch/>
        </p:blipFill>
        <p:spPr bwMode="auto">
          <a:xfrm>
            <a:off x="1143000" y="1524000"/>
            <a:ext cx="6705599"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9610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924475"/>
          </a:xfrm>
        </p:spPr>
        <p:txBody>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BYLAWS &amp; ROSTERS</a:t>
            </a:r>
            <a:endPar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Content Placeholder 3"/>
          <p:cNvPicPr>
            <a:picLocks noGrp="1"/>
          </p:cNvPicPr>
          <p:nvPr>
            <p:ph idx="1"/>
          </p:nvPr>
        </p:nvPicPr>
        <p:blipFill rotWithShape="1">
          <a:blip r:embed="rId2"/>
          <a:srcRect l="50089" t="9616" r="10401" b="-3206"/>
          <a:stretch/>
        </p:blipFill>
        <p:spPr bwMode="auto">
          <a:xfrm>
            <a:off x="228600" y="1371600"/>
            <a:ext cx="6781800" cy="510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1752600"/>
            <a:ext cx="16764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2" y="4191000"/>
            <a:ext cx="1743075"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239" y="3459321"/>
            <a:ext cx="1017362" cy="60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7475" y="5164214"/>
            <a:ext cx="1066800" cy="62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73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EESAC Compliance Report</a:t>
            </a:r>
            <a:endPar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527" y="2209800"/>
            <a:ext cx="6915150" cy="425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97527" y="1295400"/>
            <a:ext cx="6934200" cy="914400"/>
          </a:xfrm>
          <a:prstGeom prst="rect">
            <a:avLst/>
          </a:prstGeom>
          <a:solidFill>
            <a:schemeClr val="bg2">
              <a:lumMod val="40000"/>
              <a:lumOff val="60000"/>
            </a:schemeClr>
          </a:solidFill>
          <a:ln w="28575">
            <a:solidFill>
              <a:schemeClr val="accent5">
                <a:lumMod val="75000"/>
              </a:schemeClr>
            </a:solidFill>
          </a:ln>
        </p:spPr>
        <p:txBody>
          <a:bodyPr vert="horz" lIns="91440" tIns="45720" rIns="91440" bIns="45720" rtlCol="0" anchor="ctr">
            <a:normAutofit fontScale="975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dirty="0" smtClean="0">
                <a:ln w="18000">
                  <a:solidFill>
                    <a:schemeClr val="accent2">
                      <a:satMod val="140000"/>
                    </a:schemeClr>
                  </a:solidFill>
                  <a:prstDash val="solid"/>
                  <a:miter lim="800000"/>
                </a:ln>
                <a:solidFill>
                  <a:schemeClr val="bg2">
                    <a:lumMod val="25000"/>
                  </a:schemeClr>
                </a:solidFill>
              </a:rPr>
              <a:t>(You will receive this report if your school’s EESAC minutes/bylaws/roster are out of compliance.)</a:t>
            </a:r>
            <a:endParaRPr lang="en-US" sz="2000" dirty="0" smtClean="0">
              <a:ln w="18000">
                <a:solidFill>
                  <a:schemeClr val="accent2">
                    <a:satMod val="140000"/>
                  </a:schemeClr>
                </a:solidFill>
                <a:prstDash val="solid"/>
                <a:miter lim="800000"/>
              </a:ln>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95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effectLst>
                  <a:glow rad="101600">
                    <a:srgbClr val="30356E"/>
                  </a:glow>
                </a:effectLst>
                <a:latin typeface="Candara"/>
                <a:cs typeface="+mj-cs"/>
              </a:rPr>
              <a:t>EESAC TRAININGS</a:t>
            </a:r>
            <a:endParaRPr lang="en-US" dirty="0"/>
          </a:p>
        </p:txBody>
      </p:sp>
      <p:sp>
        <p:nvSpPr>
          <p:cNvPr id="5" name="TextBox 4"/>
          <p:cNvSpPr txBox="1"/>
          <p:nvPr/>
        </p:nvSpPr>
        <p:spPr>
          <a:xfrm>
            <a:off x="1246908" y="2133600"/>
            <a:ext cx="6858000" cy="1865126"/>
          </a:xfrm>
          <a:prstGeom prst="rect">
            <a:avLst/>
          </a:prstGeom>
          <a:noFill/>
        </p:spPr>
        <p:txBody>
          <a:bodyPr wrap="square" rtlCol="0">
            <a:spAutoFit/>
          </a:bodyPr>
          <a:lstStyle/>
          <a:p>
            <a:pPr lvl="0" algn="ctr" eaLnBrk="0" fontAlgn="base" hangingPunct="0">
              <a:spcBef>
                <a:spcPct val="20000"/>
              </a:spcBef>
              <a:spcAft>
                <a:spcPct val="0"/>
              </a:spcAft>
              <a:buClr>
                <a:srgbClr val="30356E"/>
              </a:buClr>
              <a:buSzPct val="70000"/>
            </a:pPr>
            <a:r>
              <a:rPr lang="en-US" sz="3600" dirty="0">
                <a:solidFill>
                  <a:prstClr val="black"/>
                </a:solidFill>
                <a:latin typeface="Candara"/>
              </a:rPr>
              <a:t>CHECK THE OSI WEBSITE FOR </a:t>
            </a:r>
            <a:r>
              <a:rPr lang="en-US" sz="3600" dirty="0" smtClean="0">
                <a:solidFill>
                  <a:prstClr val="black"/>
                </a:solidFill>
                <a:latin typeface="Candara"/>
              </a:rPr>
              <a:t>TRAINING DATES &amp;TIMES</a:t>
            </a:r>
          </a:p>
          <a:p>
            <a:pPr lvl="0" algn="ctr" eaLnBrk="0" fontAlgn="base" hangingPunct="0">
              <a:spcBef>
                <a:spcPct val="20000"/>
              </a:spcBef>
              <a:spcAft>
                <a:spcPct val="0"/>
              </a:spcAft>
              <a:buClr>
                <a:srgbClr val="30356E"/>
              </a:buClr>
              <a:buSzPct val="70000"/>
            </a:pPr>
            <a:r>
              <a:rPr lang="en-US" sz="3600" dirty="0" smtClean="0">
                <a:solidFill>
                  <a:prstClr val="black"/>
                </a:solidFill>
                <a:latin typeface="Candara"/>
              </a:rPr>
              <a:t>(OCTOBER 2013)</a:t>
            </a:r>
            <a:endParaRPr lang="en-US" sz="3600" dirty="0">
              <a:solidFill>
                <a:prstClr val="black"/>
              </a:solidFill>
              <a:latin typeface="Candara"/>
            </a:endParaRPr>
          </a:p>
        </p:txBody>
      </p:sp>
      <p:pic>
        <p:nvPicPr>
          <p:cNvPr id="2050" name="Picture 2" descr="C:\Documents and Settings\218373\Local Settings\Temporary Internet Files\Content.IE5\ELN6N24B\MC9004420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512" y="4419600"/>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7" y="318655"/>
            <a:ext cx="85534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930" y="1690255"/>
            <a:ext cx="47926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723" y="3276600"/>
            <a:ext cx="4029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186" y="4760913"/>
            <a:ext cx="40417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08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95400"/>
            <a:ext cx="8686800" cy="5257800"/>
          </a:xfrm>
          <a:solidFill>
            <a:schemeClr val="tx1">
              <a:lumMod val="95000"/>
            </a:schemeClr>
          </a:solidFill>
        </p:spPr>
        <p:txBody>
          <a:bodyPr>
            <a:noAutofit/>
          </a:bodyPr>
          <a:lstStyle/>
          <a:p>
            <a:pPr lvl="0" defTabSz="914400">
              <a:spcAft>
                <a:spcPts val="0"/>
              </a:spcAft>
              <a:buClrTx/>
              <a:buFont typeface="Arial" pitchFamily="34" charset="0"/>
              <a:buChar char="•"/>
              <a:defRPr/>
            </a:pPr>
            <a:r>
              <a:rPr lang="en-US" sz="2800" b="1" dirty="0" smtClean="0">
                <a:solidFill>
                  <a:prstClr val="black"/>
                </a:solidFill>
                <a:latin typeface="Calibri"/>
              </a:rPr>
              <a:t>Everyone has been trained on the </a:t>
            </a:r>
            <a:r>
              <a:rPr lang="en-US" sz="2800" b="1" dirty="0">
                <a:solidFill>
                  <a:prstClr val="black"/>
                </a:solidFill>
                <a:latin typeface="Calibri"/>
              </a:rPr>
              <a:t>development of the </a:t>
            </a:r>
            <a:r>
              <a:rPr lang="en-US" sz="2800" b="1" dirty="0" smtClean="0">
                <a:solidFill>
                  <a:prstClr val="black"/>
                </a:solidFill>
                <a:latin typeface="Calibri"/>
              </a:rPr>
              <a:t>2013-2014 SIP</a:t>
            </a:r>
            <a:endParaRPr lang="en-US" sz="2800" b="1" dirty="0">
              <a:solidFill>
                <a:prstClr val="black"/>
              </a:solidFill>
              <a:latin typeface="Calibri"/>
            </a:endParaRPr>
          </a:p>
          <a:p>
            <a:pPr lvl="0" defTabSz="914400">
              <a:spcAft>
                <a:spcPts val="0"/>
              </a:spcAft>
              <a:buClrTx/>
              <a:buFont typeface="Arial" pitchFamily="34" charset="0"/>
              <a:buChar char="•"/>
              <a:defRPr/>
            </a:pPr>
            <a:r>
              <a:rPr lang="en-US" sz="2800" b="1" dirty="0" smtClean="0">
                <a:solidFill>
                  <a:prstClr val="black"/>
                </a:solidFill>
                <a:latin typeface="Calibri"/>
              </a:rPr>
              <a:t>First </a:t>
            </a:r>
            <a:r>
              <a:rPr lang="en-US" sz="2800" b="1" dirty="0">
                <a:solidFill>
                  <a:prstClr val="black"/>
                </a:solidFill>
                <a:latin typeface="Calibri"/>
              </a:rPr>
              <a:t>draft of the SIP </a:t>
            </a:r>
            <a:r>
              <a:rPr lang="en-US" sz="2800" b="1" dirty="0" smtClean="0">
                <a:solidFill>
                  <a:prstClr val="black"/>
                </a:solidFill>
                <a:latin typeface="Calibri"/>
              </a:rPr>
              <a:t>should be </a:t>
            </a:r>
            <a:r>
              <a:rPr lang="en-US" sz="2800" b="1" dirty="0" smtClean="0">
                <a:solidFill>
                  <a:prstClr val="black"/>
                </a:solidFill>
                <a:latin typeface="Calibri"/>
              </a:rPr>
              <a:t>entered on the state website, </a:t>
            </a:r>
            <a:r>
              <a:rPr lang="en-US" sz="2800" b="1" dirty="0" smtClean="0">
                <a:solidFill>
                  <a:prstClr val="black"/>
                </a:solidFill>
                <a:latin typeface="Calibri"/>
                <a:hlinkClick r:id="rId2"/>
              </a:rPr>
              <a:t>www.flsiponline.com</a:t>
            </a:r>
            <a:r>
              <a:rPr lang="en-US" sz="2800" b="1" dirty="0" smtClean="0">
                <a:solidFill>
                  <a:prstClr val="black"/>
                </a:solidFill>
                <a:latin typeface="Calibri"/>
              </a:rPr>
              <a:t>,  </a:t>
            </a:r>
            <a:r>
              <a:rPr lang="en-US" sz="2800" b="1" dirty="0" smtClean="0">
                <a:solidFill>
                  <a:prstClr val="black"/>
                </a:solidFill>
                <a:latin typeface="Calibri"/>
              </a:rPr>
              <a:t>by </a:t>
            </a:r>
            <a:r>
              <a:rPr lang="en-US" sz="2800" b="1" u="sng" dirty="0" smtClean="0">
                <a:solidFill>
                  <a:prstClr val="black"/>
                </a:solidFill>
                <a:latin typeface="Calibri"/>
              </a:rPr>
              <a:t>September 3, 2013</a:t>
            </a:r>
            <a:endParaRPr lang="en-US" sz="2800" b="1" u="sng" dirty="0">
              <a:solidFill>
                <a:prstClr val="black"/>
              </a:solidFill>
              <a:latin typeface="Calibri"/>
            </a:endParaRPr>
          </a:p>
          <a:p>
            <a:pPr lvl="0" defTabSz="914400">
              <a:spcAft>
                <a:spcPts val="0"/>
              </a:spcAft>
              <a:buClrTx/>
              <a:buFont typeface="Arial" pitchFamily="34" charset="0"/>
              <a:buChar char="•"/>
              <a:defRPr/>
            </a:pPr>
            <a:r>
              <a:rPr lang="en-US" sz="2800" b="1" dirty="0" smtClean="0">
                <a:solidFill>
                  <a:prstClr val="black"/>
                </a:solidFill>
                <a:latin typeface="Calibri"/>
              </a:rPr>
              <a:t>The Charter school office, along with the OSI </a:t>
            </a:r>
            <a:r>
              <a:rPr lang="en-US" sz="2800" b="1" dirty="0">
                <a:solidFill>
                  <a:prstClr val="black"/>
                </a:solidFill>
                <a:latin typeface="Calibri"/>
              </a:rPr>
              <a:t>staff </a:t>
            </a:r>
            <a:r>
              <a:rPr lang="en-US" sz="2800" b="1" dirty="0" smtClean="0">
                <a:solidFill>
                  <a:prstClr val="black"/>
                </a:solidFill>
                <a:latin typeface="Calibri"/>
              </a:rPr>
              <a:t>will review and provide </a:t>
            </a:r>
            <a:r>
              <a:rPr lang="en-US" sz="2800" b="1" dirty="0">
                <a:solidFill>
                  <a:prstClr val="black"/>
                </a:solidFill>
                <a:latin typeface="Calibri"/>
              </a:rPr>
              <a:t>feedback to </a:t>
            </a:r>
            <a:r>
              <a:rPr lang="en-US" sz="2800" b="1" dirty="0" smtClean="0">
                <a:solidFill>
                  <a:prstClr val="black"/>
                </a:solidFill>
                <a:latin typeface="Calibri"/>
              </a:rPr>
              <a:t>schools</a:t>
            </a:r>
          </a:p>
          <a:p>
            <a:pPr lvl="0" defTabSz="914400">
              <a:spcAft>
                <a:spcPts val="0"/>
              </a:spcAft>
              <a:buClrTx/>
              <a:buFont typeface="Arial" pitchFamily="34" charset="0"/>
              <a:buChar char="•"/>
              <a:defRPr/>
            </a:pPr>
            <a:r>
              <a:rPr lang="en-US" sz="2800" b="1" dirty="0" smtClean="0">
                <a:solidFill>
                  <a:prstClr val="black"/>
                </a:solidFill>
                <a:latin typeface="Calibri"/>
              </a:rPr>
              <a:t>Schools must have an EESAC meeting and minutes posted that reflect the approval of the 2013-14 SIP prior to posting </a:t>
            </a:r>
          </a:p>
          <a:p>
            <a:pPr lvl="0" defTabSz="914400">
              <a:spcAft>
                <a:spcPts val="0"/>
              </a:spcAft>
              <a:buClrTx/>
              <a:buFont typeface="Arial" pitchFamily="34" charset="0"/>
              <a:buChar char="•"/>
              <a:defRPr/>
            </a:pPr>
            <a:r>
              <a:rPr lang="en-US" sz="2800" b="1" dirty="0" smtClean="0">
                <a:solidFill>
                  <a:prstClr val="black"/>
                </a:solidFill>
                <a:latin typeface="Calibri"/>
              </a:rPr>
              <a:t>Final posting of the </a:t>
            </a:r>
            <a:r>
              <a:rPr lang="en-US" sz="2800" b="1" dirty="0" smtClean="0">
                <a:solidFill>
                  <a:prstClr val="black"/>
                </a:solidFill>
                <a:latin typeface="Calibri"/>
              </a:rPr>
              <a:t>SIP </a:t>
            </a:r>
            <a:r>
              <a:rPr lang="en-US" sz="2800" b="1" dirty="0" smtClean="0">
                <a:solidFill>
                  <a:prstClr val="black"/>
                </a:solidFill>
                <a:latin typeface="Calibri"/>
              </a:rPr>
              <a:t>will be </a:t>
            </a:r>
            <a:r>
              <a:rPr lang="en-US" sz="2800" b="1" u="sng" dirty="0" smtClean="0">
                <a:solidFill>
                  <a:prstClr val="black"/>
                </a:solidFill>
                <a:latin typeface="Calibri"/>
              </a:rPr>
              <a:t>October 7, 2013</a:t>
            </a:r>
            <a:endParaRPr lang="en-US" sz="2800" b="1" u="sng" dirty="0">
              <a:solidFill>
                <a:prstClr val="black"/>
              </a:solidFill>
              <a:latin typeface="Calibri"/>
            </a:endParaRPr>
          </a:p>
        </p:txBody>
      </p:sp>
      <p:sp>
        <p:nvSpPr>
          <p:cNvPr id="3" name="Rectangle 2"/>
          <p:cNvSpPr/>
          <p:nvPr/>
        </p:nvSpPr>
        <p:spPr>
          <a:xfrm>
            <a:off x="1724891" y="304800"/>
            <a:ext cx="553869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We are…….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9505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1001" y="1143000"/>
            <a:ext cx="3886199" cy="5486400"/>
          </a:xfrm>
          <a:solidFill>
            <a:schemeClr val="tx1">
              <a:lumMod val="95000"/>
            </a:schemeClr>
          </a:solidFill>
          <a:ln w="12700">
            <a:solidFill>
              <a:schemeClr val="tx1"/>
            </a:solidFill>
          </a:ln>
        </p:spPr>
        <p:txBody>
          <a:bodyPr>
            <a:noAutofit/>
          </a:bodyPr>
          <a:lstStyle/>
          <a:p>
            <a:pPr marL="0" lvl="0" indent="0" algn="ctr" defTabSz="914400">
              <a:spcAft>
                <a:spcPts val="0"/>
              </a:spcAft>
              <a:buClrTx/>
              <a:buNone/>
            </a:pPr>
            <a:r>
              <a:rPr lang="en-US" sz="2000" b="1" dirty="0" smtClean="0">
                <a:solidFill>
                  <a:srgbClr val="3E3D2D"/>
                </a:solidFill>
                <a:latin typeface="Calibri"/>
              </a:rPr>
              <a:t>Elementary</a:t>
            </a:r>
          </a:p>
          <a:p>
            <a:pPr lvl="0" defTabSz="914400">
              <a:spcAft>
                <a:spcPts val="0"/>
              </a:spcAft>
              <a:buClrTx/>
              <a:buFont typeface="Arial" pitchFamily="34" charset="0"/>
              <a:buChar char="»"/>
            </a:pPr>
            <a:r>
              <a:rPr lang="en-US" b="1" dirty="0" smtClean="0">
                <a:solidFill>
                  <a:srgbClr val="3E3D2D"/>
                </a:solidFill>
                <a:latin typeface="Calibri"/>
              </a:rPr>
              <a:t>READING</a:t>
            </a:r>
            <a:r>
              <a:rPr lang="en-US" dirty="0" smtClean="0">
                <a:solidFill>
                  <a:srgbClr val="3E3D2D"/>
                </a:solidFill>
                <a:latin typeface="Calibri"/>
              </a:rPr>
              <a:t> </a:t>
            </a:r>
            <a:r>
              <a:rPr lang="en-US" dirty="0">
                <a:solidFill>
                  <a:srgbClr val="3E3D2D"/>
                </a:solidFill>
                <a:latin typeface="Calibri"/>
              </a:rPr>
              <a:t>- </a:t>
            </a:r>
            <a:r>
              <a:rPr lang="en-US" b="1" dirty="0">
                <a:solidFill>
                  <a:srgbClr val="3E3D2D"/>
                </a:solidFill>
                <a:latin typeface="Calibri"/>
              </a:rPr>
              <a:t>Including AMOs, </a:t>
            </a:r>
            <a:r>
              <a:rPr lang="en-US" b="1" dirty="0" smtClean="0">
                <a:solidFill>
                  <a:srgbClr val="3E3D2D"/>
                </a:solidFill>
                <a:latin typeface="Calibri"/>
              </a:rPr>
              <a:t>FAA, CELLA  </a:t>
            </a:r>
            <a:endParaRPr lang="en-US" b="1" dirty="0">
              <a:solidFill>
                <a:srgbClr val="3E3D2D"/>
              </a:solidFill>
              <a:latin typeface="Calibri"/>
            </a:endParaRPr>
          </a:p>
          <a:p>
            <a:pPr lvl="0" defTabSz="914400">
              <a:spcAft>
                <a:spcPts val="0"/>
              </a:spcAft>
              <a:buClrTx/>
              <a:buFont typeface="Arial" pitchFamily="34" charset="0"/>
              <a:buChar char="»"/>
            </a:pPr>
            <a:r>
              <a:rPr lang="en-US" b="1" dirty="0">
                <a:solidFill>
                  <a:srgbClr val="3E3D2D"/>
                </a:solidFill>
                <a:latin typeface="Calibri"/>
              </a:rPr>
              <a:t>WRITING - Including FAA </a:t>
            </a:r>
            <a:r>
              <a:rPr lang="en-US" b="1" dirty="0" smtClean="0">
                <a:solidFill>
                  <a:srgbClr val="3E3D2D"/>
                </a:solidFill>
                <a:latin typeface="Calibri"/>
              </a:rPr>
              <a:t> </a:t>
            </a:r>
            <a:endParaRPr lang="en-US" b="1" dirty="0">
              <a:solidFill>
                <a:srgbClr val="3E3D2D"/>
              </a:solidFill>
              <a:latin typeface="Calibri"/>
            </a:endParaRPr>
          </a:p>
          <a:p>
            <a:pPr lvl="0" defTabSz="914400">
              <a:spcAft>
                <a:spcPts val="0"/>
              </a:spcAft>
              <a:buClrTx/>
              <a:buFont typeface="Arial" pitchFamily="34" charset="0"/>
              <a:buChar char="»"/>
            </a:pPr>
            <a:r>
              <a:rPr lang="en-US" b="1" dirty="0">
                <a:solidFill>
                  <a:srgbClr val="3E3D2D"/>
                </a:solidFill>
                <a:latin typeface="Calibri"/>
              </a:rPr>
              <a:t>MATHEMATICS </a:t>
            </a:r>
            <a:r>
              <a:rPr lang="en-US" dirty="0">
                <a:solidFill>
                  <a:srgbClr val="3E3D2D"/>
                </a:solidFill>
                <a:latin typeface="Calibri"/>
              </a:rPr>
              <a:t>- </a:t>
            </a:r>
            <a:r>
              <a:rPr lang="en-US" b="1" dirty="0">
                <a:solidFill>
                  <a:srgbClr val="3E3D2D"/>
                </a:solidFill>
                <a:latin typeface="Calibri"/>
              </a:rPr>
              <a:t>Including AMOs, FAA </a:t>
            </a:r>
            <a:r>
              <a:rPr lang="en-US" b="1" dirty="0" smtClean="0">
                <a:solidFill>
                  <a:srgbClr val="3E3D2D"/>
                </a:solidFill>
                <a:latin typeface="Calibri"/>
              </a:rPr>
              <a:t>SCIENCE</a:t>
            </a:r>
            <a:r>
              <a:rPr lang="en-US" dirty="0" smtClean="0">
                <a:solidFill>
                  <a:srgbClr val="3E3D2D"/>
                </a:solidFill>
                <a:latin typeface="Calibri"/>
              </a:rPr>
              <a:t>  </a:t>
            </a:r>
            <a:r>
              <a:rPr lang="en-US" dirty="0">
                <a:solidFill>
                  <a:srgbClr val="3E3D2D"/>
                </a:solidFill>
                <a:latin typeface="Calibri"/>
              </a:rPr>
              <a:t>- </a:t>
            </a:r>
            <a:r>
              <a:rPr lang="en-US" b="1" dirty="0">
                <a:solidFill>
                  <a:srgbClr val="3E3D2D"/>
                </a:solidFill>
                <a:latin typeface="Calibri"/>
              </a:rPr>
              <a:t>Including FAA </a:t>
            </a:r>
            <a:endParaRPr lang="en-US" b="1" dirty="0" smtClean="0">
              <a:solidFill>
                <a:srgbClr val="3E3D2D"/>
              </a:solidFill>
              <a:latin typeface="Calibri"/>
            </a:endParaRPr>
          </a:p>
          <a:p>
            <a:pPr lvl="0" defTabSz="914400">
              <a:spcAft>
                <a:spcPts val="0"/>
              </a:spcAft>
              <a:buClrTx/>
              <a:buFont typeface="Arial" pitchFamily="34" charset="0"/>
              <a:buChar char="»"/>
            </a:pPr>
            <a:r>
              <a:rPr lang="en-US" b="1" dirty="0" smtClean="0">
                <a:solidFill>
                  <a:srgbClr val="3E3D2D"/>
                </a:solidFill>
                <a:latin typeface="Calibri"/>
              </a:rPr>
              <a:t>STEM</a:t>
            </a:r>
            <a:endParaRPr lang="en-US" b="1" dirty="0">
              <a:solidFill>
                <a:srgbClr val="3E3D2D"/>
              </a:solidFill>
              <a:latin typeface="Calibri"/>
            </a:endParaRPr>
          </a:p>
          <a:p>
            <a:pPr lvl="0" defTabSz="914400">
              <a:spcAft>
                <a:spcPts val="0"/>
              </a:spcAft>
              <a:buClrTx/>
              <a:buFont typeface="Arial" pitchFamily="34" charset="0"/>
              <a:buChar char="»"/>
            </a:pPr>
            <a:r>
              <a:rPr lang="en-US" b="1" dirty="0">
                <a:solidFill>
                  <a:srgbClr val="3E3D2D"/>
                </a:solidFill>
                <a:latin typeface="Calibri"/>
              </a:rPr>
              <a:t>EARLY WARNING SYSTEMS</a:t>
            </a:r>
          </a:p>
          <a:p>
            <a:pPr lvl="1" defTabSz="914400">
              <a:spcAft>
                <a:spcPts val="0"/>
              </a:spcAft>
              <a:buClrTx/>
              <a:buFont typeface="Arial" pitchFamily="34" charset="0"/>
              <a:buChar char="˃"/>
            </a:pPr>
            <a:r>
              <a:rPr lang="en-US" sz="1800" dirty="0">
                <a:solidFill>
                  <a:prstClr val="black"/>
                </a:solidFill>
                <a:latin typeface="Calibri"/>
              </a:rPr>
              <a:t>ATTENDANCE</a:t>
            </a:r>
          </a:p>
          <a:p>
            <a:pPr lvl="1" defTabSz="914400">
              <a:spcAft>
                <a:spcPts val="0"/>
              </a:spcAft>
              <a:buClrTx/>
              <a:buFont typeface="Arial" pitchFamily="34" charset="0"/>
              <a:buChar char="˃"/>
            </a:pPr>
            <a:r>
              <a:rPr lang="en-US" sz="1800" dirty="0">
                <a:solidFill>
                  <a:prstClr val="black"/>
                </a:solidFill>
                <a:latin typeface="Calibri"/>
              </a:rPr>
              <a:t>SUSPENSIONS</a:t>
            </a:r>
          </a:p>
          <a:p>
            <a:pPr lvl="1" defTabSz="914400">
              <a:spcAft>
                <a:spcPts val="0"/>
              </a:spcAft>
              <a:buClrTx/>
              <a:buFont typeface="Arial" pitchFamily="34" charset="0"/>
              <a:buChar char="˃"/>
            </a:pPr>
            <a:r>
              <a:rPr lang="en-US" sz="1800" dirty="0">
                <a:solidFill>
                  <a:prstClr val="black"/>
                </a:solidFill>
                <a:latin typeface="Calibri"/>
              </a:rPr>
              <a:t>RETENTIONS</a:t>
            </a:r>
          </a:p>
          <a:p>
            <a:pPr lvl="0" defTabSz="914400">
              <a:spcAft>
                <a:spcPts val="0"/>
              </a:spcAft>
              <a:buClrTx/>
              <a:buFont typeface="Arial" pitchFamily="34" charset="0"/>
              <a:buChar char="»"/>
            </a:pPr>
            <a:r>
              <a:rPr lang="en-US" b="1" dirty="0">
                <a:solidFill>
                  <a:srgbClr val="3E3D2D"/>
                </a:solidFill>
                <a:latin typeface="Calibri"/>
              </a:rPr>
              <a:t>PARENTAL </a:t>
            </a:r>
            <a:r>
              <a:rPr lang="en-US" b="1" dirty="0" smtClean="0">
                <a:solidFill>
                  <a:srgbClr val="3E3D2D"/>
                </a:solidFill>
                <a:latin typeface="Calibri"/>
              </a:rPr>
              <a:t>INVOLVEMENT</a:t>
            </a:r>
          </a:p>
          <a:p>
            <a:pPr lvl="0" defTabSz="914400">
              <a:spcAft>
                <a:spcPts val="0"/>
              </a:spcAft>
              <a:buClrTx/>
              <a:buFont typeface="Arial" pitchFamily="34" charset="0"/>
              <a:buChar char="»"/>
            </a:pPr>
            <a:endParaRPr lang="en-US" sz="1600" b="1" dirty="0">
              <a:solidFill>
                <a:srgbClr val="3E3D2D"/>
              </a:solidFill>
              <a:latin typeface="Calibri"/>
            </a:endParaRPr>
          </a:p>
          <a:p>
            <a:pPr>
              <a:buFont typeface="Wingdings" pitchFamily="2" charset="2"/>
              <a:buChar char="v"/>
            </a:pPr>
            <a:endParaRPr lang="en-US" sz="1600" b="1" dirty="0">
              <a:solidFill>
                <a:srgbClr val="3E3D2D"/>
              </a:solidFill>
              <a:latin typeface="Calibri"/>
            </a:endParaRPr>
          </a:p>
          <a:p>
            <a:pPr>
              <a:buFont typeface="Wingdings" pitchFamily="2" charset="2"/>
              <a:buChar char="v"/>
            </a:pPr>
            <a:r>
              <a:rPr lang="en-US" sz="1600" b="1" dirty="0" smtClean="0">
                <a:solidFill>
                  <a:schemeClr val="accent6">
                    <a:lumMod val="50000"/>
                  </a:schemeClr>
                </a:solidFill>
              </a:rPr>
              <a:t>Complete CELLA &amp; FAA if 10 or more students were tested</a:t>
            </a:r>
            <a:endParaRPr lang="en-US" sz="1600" b="1" dirty="0">
              <a:solidFill>
                <a:schemeClr val="accent6">
                  <a:lumMod val="50000"/>
                </a:schemeClr>
              </a:solidFill>
            </a:endParaRPr>
          </a:p>
        </p:txBody>
      </p:sp>
      <p:sp>
        <p:nvSpPr>
          <p:cNvPr id="5" name="Content Placeholder 4"/>
          <p:cNvSpPr>
            <a:spLocks noGrp="1"/>
          </p:cNvSpPr>
          <p:nvPr>
            <p:ph sz="half" idx="2"/>
          </p:nvPr>
        </p:nvSpPr>
        <p:spPr>
          <a:xfrm>
            <a:off x="4800600" y="1066800"/>
            <a:ext cx="3886200" cy="5638800"/>
          </a:xfrm>
          <a:solidFill>
            <a:schemeClr val="tx1">
              <a:lumMod val="95000"/>
            </a:schemeClr>
          </a:solidFill>
          <a:ln w="12700">
            <a:solidFill>
              <a:schemeClr val="accent1"/>
            </a:solidFill>
          </a:ln>
        </p:spPr>
        <p:txBody>
          <a:bodyPr>
            <a:normAutofit fontScale="25000" lnSpcReduction="20000"/>
          </a:bodyPr>
          <a:lstStyle/>
          <a:p>
            <a:endParaRPr lang="en-US" sz="2400" b="1" dirty="0" smtClean="0">
              <a:solidFill>
                <a:schemeClr val="bg1"/>
              </a:solidFill>
            </a:endParaRP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a:p>
            <a:endParaRPr lang="en-US" sz="2400" b="1" dirty="0" smtClean="0">
              <a:solidFill>
                <a:schemeClr val="bg1"/>
              </a:solidFill>
            </a:endParaRPr>
          </a:p>
          <a:p>
            <a:pPr marL="0" indent="0" algn="ctr">
              <a:buNone/>
            </a:pPr>
            <a:endParaRPr lang="en-US" sz="7200" b="1" dirty="0" smtClean="0">
              <a:solidFill>
                <a:schemeClr val="bg1"/>
              </a:solidFill>
            </a:endParaRPr>
          </a:p>
          <a:p>
            <a:pPr marL="0" indent="0" algn="ctr">
              <a:buNone/>
            </a:pPr>
            <a:endParaRPr lang="en-US" sz="7200" b="1" dirty="0" smtClean="0">
              <a:solidFill>
                <a:schemeClr val="bg1"/>
              </a:solidFill>
            </a:endParaRPr>
          </a:p>
          <a:p>
            <a:pPr marL="0" indent="0" algn="ctr">
              <a:buNone/>
            </a:pPr>
            <a:endParaRPr lang="en-US" sz="7200" b="1" dirty="0">
              <a:solidFill>
                <a:schemeClr val="bg1"/>
              </a:solidFill>
            </a:endParaRPr>
          </a:p>
          <a:p>
            <a:pPr marL="0" indent="0" algn="ctr">
              <a:buNone/>
            </a:pPr>
            <a:r>
              <a:rPr lang="en-US" sz="7200" b="1" dirty="0" smtClean="0">
                <a:solidFill>
                  <a:schemeClr val="bg1"/>
                </a:solidFill>
              </a:rPr>
              <a:t>Secondary</a:t>
            </a:r>
          </a:p>
          <a:p>
            <a:pPr lvl="0" defTabSz="914400">
              <a:spcAft>
                <a:spcPts val="0"/>
              </a:spcAft>
              <a:buClrTx/>
              <a:buFont typeface="Arial" pitchFamily="34" charset="0"/>
              <a:buChar char="»"/>
            </a:pPr>
            <a:r>
              <a:rPr lang="en-US" sz="6400" b="1" dirty="0">
                <a:solidFill>
                  <a:srgbClr val="3E3D2D"/>
                </a:solidFill>
                <a:latin typeface="Calibri"/>
              </a:rPr>
              <a:t>READING</a:t>
            </a:r>
            <a:r>
              <a:rPr lang="en-US" sz="6400" dirty="0">
                <a:solidFill>
                  <a:srgbClr val="3E3D2D"/>
                </a:solidFill>
                <a:latin typeface="Calibri"/>
              </a:rPr>
              <a:t> - </a:t>
            </a:r>
            <a:r>
              <a:rPr lang="en-US" sz="6400" b="1" dirty="0">
                <a:solidFill>
                  <a:srgbClr val="3E3D2D"/>
                </a:solidFill>
                <a:latin typeface="Calibri"/>
              </a:rPr>
              <a:t>Including AMOs, FAA </a:t>
            </a:r>
            <a:r>
              <a:rPr lang="en-US" sz="6400" b="1" dirty="0" smtClean="0">
                <a:solidFill>
                  <a:srgbClr val="3E3D2D"/>
                </a:solidFill>
                <a:latin typeface="Calibri"/>
              </a:rPr>
              <a:t>CELLA and </a:t>
            </a:r>
            <a:r>
              <a:rPr lang="en-US" sz="6400" b="1" dirty="0">
                <a:solidFill>
                  <a:srgbClr val="3E3D2D"/>
                </a:solidFill>
                <a:latin typeface="Calibri"/>
              </a:rPr>
              <a:t>Postsecondary </a:t>
            </a:r>
            <a:r>
              <a:rPr lang="en-US" sz="6400" b="1" dirty="0" smtClean="0">
                <a:solidFill>
                  <a:srgbClr val="3E3D2D"/>
                </a:solidFill>
                <a:latin typeface="Calibri"/>
              </a:rPr>
              <a:t>Readiness </a:t>
            </a:r>
            <a:endParaRPr lang="en-US" sz="6400" b="1" dirty="0">
              <a:solidFill>
                <a:srgbClr val="3E3D2D"/>
              </a:solidFill>
              <a:latin typeface="Calibri"/>
            </a:endParaRPr>
          </a:p>
          <a:p>
            <a:pPr lvl="0" defTabSz="914400">
              <a:spcAft>
                <a:spcPts val="0"/>
              </a:spcAft>
              <a:buClrTx/>
              <a:buFont typeface="Arial" pitchFamily="34" charset="0"/>
              <a:buChar char="»"/>
            </a:pPr>
            <a:r>
              <a:rPr lang="en-US" sz="6400" b="1" dirty="0">
                <a:solidFill>
                  <a:srgbClr val="3E3D2D"/>
                </a:solidFill>
                <a:latin typeface="Calibri"/>
              </a:rPr>
              <a:t>WRITING - Including FAA </a:t>
            </a:r>
            <a:endParaRPr lang="en-US" sz="6400" b="1" dirty="0" smtClean="0">
              <a:solidFill>
                <a:srgbClr val="3E3D2D"/>
              </a:solidFill>
              <a:latin typeface="Calibri"/>
            </a:endParaRPr>
          </a:p>
          <a:p>
            <a:pPr lvl="0" defTabSz="914400">
              <a:spcAft>
                <a:spcPts val="0"/>
              </a:spcAft>
              <a:buClrTx/>
              <a:buFont typeface="Arial" pitchFamily="34" charset="0"/>
              <a:buChar char="»"/>
            </a:pPr>
            <a:r>
              <a:rPr lang="en-US" sz="6400" b="1" dirty="0" smtClean="0">
                <a:solidFill>
                  <a:srgbClr val="3E3D2D"/>
                </a:solidFill>
                <a:latin typeface="Calibri"/>
              </a:rPr>
              <a:t>MATHEMATICS </a:t>
            </a:r>
            <a:r>
              <a:rPr lang="en-US" sz="6400" dirty="0">
                <a:solidFill>
                  <a:srgbClr val="3E3D2D"/>
                </a:solidFill>
                <a:latin typeface="Calibri"/>
              </a:rPr>
              <a:t>- </a:t>
            </a:r>
            <a:r>
              <a:rPr lang="en-US" sz="6400" b="1" dirty="0">
                <a:solidFill>
                  <a:srgbClr val="3E3D2D"/>
                </a:solidFill>
                <a:latin typeface="Calibri"/>
              </a:rPr>
              <a:t>Including AMOs, FAA </a:t>
            </a:r>
            <a:r>
              <a:rPr lang="en-US" sz="6400" b="1" dirty="0" smtClean="0">
                <a:solidFill>
                  <a:srgbClr val="3E3D2D"/>
                </a:solidFill>
                <a:latin typeface="Calibri"/>
              </a:rPr>
              <a:t>, </a:t>
            </a:r>
            <a:r>
              <a:rPr lang="en-US" sz="6400" b="1" dirty="0">
                <a:solidFill>
                  <a:srgbClr val="3E3D2D"/>
                </a:solidFill>
                <a:latin typeface="Calibri"/>
              </a:rPr>
              <a:t>and Postsecondary </a:t>
            </a:r>
            <a:r>
              <a:rPr lang="en-US" sz="6400" b="1" dirty="0" smtClean="0">
                <a:solidFill>
                  <a:srgbClr val="3E3D2D"/>
                </a:solidFill>
                <a:latin typeface="Calibri"/>
              </a:rPr>
              <a:t>Readiness </a:t>
            </a:r>
            <a:endParaRPr lang="en-US" sz="6400" b="1" dirty="0">
              <a:solidFill>
                <a:srgbClr val="3E3D2D"/>
              </a:solidFill>
              <a:latin typeface="Calibri"/>
            </a:endParaRPr>
          </a:p>
          <a:p>
            <a:pPr lvl="1" defTabSz="914400">
              <a:spcAft>
                <a:spcPts val="0"/>
              </a:spcAft>
              <a:buClrTx/>
              <a:buFont typeface="Arial" pitchFamily="34" charset="0"/>
              <a:buChar char="˃"/>
            </a:pPr>
            <a:r>
              <a:rPr lang="en-US" sz="6400" dirty="0">
                <a:solidFill>
                  <a:prstClr val="black"/>
                </a:solidFill>
                <a:latin typeface="Calibri"/>
              </a:rPr>
              <a:t>MIDDLE SCHOOL ACCELERATION</a:t>
            </a:r>
          </a:p>
          <a:p>
            <a:pPr lvl="1" defTabSz="914400">
              <a:spcAft>
                <a:spcPts val="0"/>
              </a:spcAft>
              <a:buClrTx/>
              <a:buFont typeface="Arial" pitchFamily="34" charset="0"/>
              <a:buChar char="˃"/>
            </a:pPr>
            <a:r>
              <a:rPr lang="en-US" sz="6400" dirty="0">
                <a:solidFill>
                  <a:prstClr val="black"/>
                </a:solidFill>
                <a:latin typeface="Calibri"/>
              </a:rPr>
              <a:t>ALGEBRA I</a:t>
            </a:r>
          </a:p>
          <a:p>
            <a:pPr lvl="1" defTabSz="914400">
              <a:spcAft>
                <a:spcPts val="0"/>
              </a:spcAft>
              <a:buClrTx/>
              <a:buFont typeface="Arial" pitchFamily="34" charset="0"/>
              <a:buChar char="˃"/>
            </a:pPr>
            <a:r>
              <a:rPr lang="en-US" sz="6400" dirty="0">
                <a:solidFill>
                  <a:prstClr val="black"/>
                </a:solidFill>
                <a:latin typeface="Calibri"/>
              </a:rPr>
              <a:t>GEOMETRY</a:t>
            </a:r>
          </a:p>
          <a:p>
            <a:pPr lvl="0" defTabSz="914400">
              <a:spcAft>
                <a:spcPts val="0"/>
              </a:spcAft>
              <a:buClrTx/>
              <a:buFont typeface="Arial" pitchFamily="34" charset="0"/>
              <a:buChar char="»"/>
            </a:pPr>
            <a:r>
              <a:rPr lang="en-US" sz="6400" b="1" dirty="0">
                <a:solidFill>
                  <a:srgbClr val="3E3D2D"/>
                </a:solidFill>
                <a:latin typeface="Calibri"/>
              </a:rPr>
              <a:t>SCIENCE</a:t>
            </a:r>
            <a:r>
              <a:rPr lang="en-US" sz="6400" dirty="0">
                <a:solidFill>
                  <a:srgbClr val="3E3D2D"/>
                </a:solidFill>
                <a:latin typeface="Calibri"/>
              </a:rPr>
              <a:t>  - </a:t>
            </a:r>
            <a:r>
              <a:rPr lang="en-US" sz="6400" b="1" dirty="0">
                <a:solidFill>
                  <a:srgbClr val="3E3D2D"/>
                </a:solidFill>
                <a:latin typeface="Calibri"/>
              </a:rPr>
              <a:t>Including FAA </a:t>
            </a:r>
            <a:endParaRPr lang="en-US" sz="6400" b="1" dirty="0" smtClean="0">
              <a:solidFill>
                <a:srgbClr val="3E3D2D"/>
              </a:solidFill>
              <a:latin typeface="Calibri"/>
            </a:endParaRPr>
          </a:p>
          <a:p>
            <a:pPr lvl="0" defTabSz="914400">
              <a:spcAft>
                <a:spcPts val="0"/>
              </a:spcAft>
              <a:buClrTx/>
              <a:buFont typeface="Arial" pitchFamily="34" charset="0"/>
              <a:buChar char="»"/>
            </a:pPr>
            <a:r>
              <a:rPr lang="en-US" sz="6400" dirty="0" smtClean="0">
                <a:solidFill>
                  <a:prstClr val="black"/>
                </a:solidFill>
                <a:latin typeface="Calibri"/>
              </a:rPr>
              <a:t>BIOLOGY </a:t>
            </a:r>
            <a:r>
              <a:rPr lang="en-US" sz="6400" dirty="0">
                <a:solidFill>
                  <a:prstClr val="black"/>
                </a:solidFill>
                <a:latin typeface="Calibri"/>
              </a:rPr>
              <a:t>I</a:t>
            </a:r>
          </a:p>
          <a:p>
            <a:pPr lvl="0" defTabSz="914400">
              <a:spcAft>
                <a:spcPts val="0"/>
              </a:spcAft>
              <a:buClrTx/>
              <a:buFont typeface="Arial" pitchFamily="34" charset="0"/>
              <a:buChar char="»"/>
            </a:pPr>
            <a:r>
              <a:rPr lang="en-US" sz="6400" b="1" dirty="0">
                <a:solidFill>
                  <a:srgbClr val="3E3D2D"/>
                </a:solidFill>
                <a:latin typeface="Calibri"/>
              </a:rPr>
              <a:t>STEM</a:t>
            </a:r>
          </a:p>
          <a:p>
            <a:pPr lvl="0" defTabSz="914400">
              <a:spcAft>
                <a:spcPts val="0"/>
              </a:spcAft>
              <a:buClrTx/>
              <a:buFont typeface="Arial" pitchFamily="34" charset="0"/>
              <a:buChar char="»"/>
            </a:pPr>
            <a:r>
              <a:rPr lang="en-US" sz="6400" b="1" dirty="0">
                <a:solidFill>
                  <a:srgbClr val="3E3D2D"/>
                </a:solidFill>
                <a:latin typeface="Calibri"/>
              </a:rPr>
              <a:t>CAREER AND TECHNICAL EDUCATION</a:t>
            </a:r>
          </a:p>
          <a:p>
            <a:pPr lvl="0" defTabSz="914400">
              <a:spcAft>
                <a:spcPts val="0"/>
              </a:spcAft>
              <a:buClrTx/>
              <a:buFont typeface="Arial" pitchFamily="34" charset="0"/>
              <a:buChar char="»"/>
            </a:pPr>
            <a:r>
              <a:rPr lang="en-US" sz="6400" b="1" dirty="0">
                <a:solidFill>
                  <a:srgbClr val="3E3D2D"/>
                </a:solidFill>
                <a:latin typeface="Calibri"/>
              </a:rPr>
              <a:t>Social Studies</a:t>
            </a:r>
          </a:p>
          <a:p>
            <a:pPr lvl="1" defTabSz="914400">
              <a:spcAft>
                <a:spcPts val="0"/>
              </a:spcAft>
              <a:buClrTx/>
              <a:buFont typeface="Arial" pitchFamily="34" charset="0"/>
              <a:buChar char="˃"/>
            </a:pPr>
            <a:r>
              <a:rPr lang="en-US" sz="6400" dirty="0">
                <a:solidFill>
                  <a:prstClr val="black"/>
                </a:solidFill>
                <a:latin typeface="Calibri"/>
              </a:rPr>
              <a:t>CIVICS</a:t>
            </a:r>
          </a:p>
          <a:p>
            <a:pPr lvl="1" defTabSz="914400">
              <a:spcAft>
                <a:spcPts val="0"/>
              </a:spcAft>
              <a:buClrTx/>
              <a:buFont typeface="Arial" pitchFamily="34" charset="0"/>
              <a:buChar char="˃"/>
            </a:pPr>
            <a:r>
              <a:rPr lang="en-US" sz="6400" dirty="0">
                <a:solidFill>
                  <a:prstClr val="black"/>
                </a:solidFill>
                <a:latin typeface="Calibri"/>
              </a:rPr>
              <a:t>US HISTORY</a:t>
            </a:r>
          </a:p>
          <a:p>
            <a:pPr lvl="0" defTabSz="914400">
              <a:spcAft>
                <a:spcPts val="0"/>
              </a:spcAft>
              <a:buClrTx/>
              <a:buFont typeface="Arial" pitchFamily="34" charset="0"/>
              <a:buChar char="»"/>
            </a:pPr>
            <a:r>
              <a:rPr lang="en-US" sz="6400" b="1" dirty="0">
                <a:solidFill>
                  <a:srgbClr val="3E3D2D"/>
                </a:solidFill>
                <a:latin typeface="Calibri"/>
              </a:rPr>
              <a:t>EARLY WARNING SYSTEMS</a:t>
            </a:r>
          </a:p>
          <a:p>
            <a:pPr lvl="1" defTabSz="914400">
              <a:spcAft>
                <a:spcPts val="0"/>
              </a:spcAft>
              <a:buClrTx/>
              <a:buFont typeface="Arial" pitchFamily="34" charset="0"/>
              <a:buChar char="˃"/>
            </a:pPr>
            <a:r>
              <a:rPr lang="en-US" sz="6400" dirty="0">
                <a:solidFill>
                  <a:prstClr val="black"/>
                </a:solidFill>
                <a:latin typeface="Calibri"/>
              </a:rPr>
              <a:t>ATTENDANCE</a:t>
            </a:r>
          </a:p>
          <a:p>
            <a:pPr lvl="1" defTabSz="914400">
              <a:spcAft>
                <a:spcPts val="0"/>
              </a:spcAft>
              <a:buClrTx/>
              <a:buFont typeface="Arial" pitchFamily="34" charset="0"/>
              <a:buChar char="˃"/>
            </a:pPr>
            <a:r>
              <a:rPr lang="en-US" sz="6400" dirty="0">
                <a:solidFill>
                  <a:prstClr val="black"/>
                </a:solidFill>
                <a:latin typeface="Calibri"/>
              </a:rPr>
              <a:t>SUSPENSIONS</a:t>
            </a:r>
          </a:p>
          <a:p>
            <a:pPr lvl="1" defTabSz="914400">
              <a:spcAft>
                <a:spcPts val="0"/>
              </a:spcAft>
              <a:buClrTx/>
              <a:buFont typeface="Arial" pitchFamily="34" charset="0"/>
              <a:buChar char="˃"/>
            </a:pPr>
            <a:r>
              <a:rPr lang="en-US" sz="6400" dirty="0">
                <a:solidFill>
                  <a:prstClr val="black"/>
                </a:solidFill>
                <a:latin typeface="Calibri"/>
              </a:rPr>
              <a:t>RETENTIONS</a:t>
            </a:r>
          </a:p>
          <a:p>
            <a:pPr lvl="1" defTabSz="914400">
              <a:spcAft>
                <a:spcPts val="0"/>
              </a:spcAft>
              <a:buClrTx/>
              <a:buFont typeface="Arial" pitchFamily="34" charset="0"/>
              <a:buChar char="˃"/>
            </a:pPr>
            <a:r>
              <a:rPr lang="en-US" sz="6400" dirty="0">
                <a:solidFill>
                  <a:prstClr val="black"/>
                </a:solidFill>
                <a:latin typeface="Calibri"/>
              </a:rPr>
              <a:t>GRADUATION</a:t>
            </a:r>
          </a:p>
          <a:p>
            <a:pPr lvl="0" defTabSz="914400">
              <a:spcAft>
                <a:spcPts val="0"/>
              </a:spcAft>
              <a:buClrTx/>
              <a:buFont typeface="Arial" pitchFamily="34" charset="0"/>
              <a:buChar char="»"/>
            </a:pPr>
            <a:r>
              <a:rPr lang="en-US" sz="6400" b="1" dirty="0">
                <a:solidFill>
                  <a:srgbClr val="3E3D2D"/>
                </a:solidFill>
                <a:latin typeface="Calibri"/>
              </a:rPr>
              <a:t>PARENTAL INVOLVEMENT</a:t>
            </a:r>
          </a:p>
          <a:p>
            <a:endParaRPr lang="en-US" sz="6000" dirty="0"/>
          </a:p>
          <a:p>
            <a:endParaRPr lang="en-US" sz="48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Rectangle 1"/>
          <p:cNvSpPr/>
          <p:nvPr/>
        </p:nvSpPr>
        <p:spPr>
          <a:xfrm>
            <a:off x="2024766" y="228600"/>
            <a:ext cx="435568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Areas Covered</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956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1999" y="1600200"/>
            <a:ext cx="7772401" cy="4639598"/>
          </a:xfrm>
          <a:solidFill>
            <a:schemeClr val="tx1"/>
          </a:solidFill>
          <a:ln w="12700">
            <a:solidFill>
              <a:schemeClr val="tx1"/>
            </a:solidFill>
          </a:ln>
        </p:spPr>
        <p:txBody>
          <a:bodyPr>
            <a:normAutofit/>
          </a:bodyPr>
          <a:lstStyle/>
          <a:p>
            <a:pPr lvl="0" defTabSz="914400">
              <a:spcAft>
                <a:spcPts val="0"/>
              </a:spcAft>
              <a:buClrTx/>
              <a:buFont typeface="Arial" pitchFamily="34" charset="0"/>
              <a:buChar char="•"/>
            </a:pPr>
            <a:r>
              <a:rPr lang="en-US" sz="3200" dirty="0" smtClean="0">
                <a:solidFill>
                  <a:prstClr val="black"/>
                </a:solidFill>
                <a:latin typeface="Calibri"/>
              </a:rPr>
              <a:t>School Advisory Council included in Part I</a:t>
            </a:r>
          </a:p>
          <a:p>
            <a:pPr lvl="0" defTabSz="914400">
              <a:spcAft>
                <a:spcPts val="0"/>
              </a:spcAft>
              <a:buClrTx/>
              <a:buFont typeface="Arial" pitchFamily="34" charset="0"/>
              <a:buChar char="•"/>
            </a:pPr>
            <a:r>
              <a:rPr lang="en-US" sz="3200" dirty="0" smtClean="0">
                <a:solidFill>
                  <a:prstClr val="black"/>
                </a:solidFill>
                <a:latin typeface="Calibri"/>
              </a:rPr>
              <a:t>Highly Qualified Staff (HQ Paraprofessionals, other instructional personnel)</a:t>
            </a:r>
          </a:p>
          <a:p>
            <a:pPr lvl="0" defTabSz="914400">
              <a:spcAft>
                <a:spcPts val="0"/>
              </a:spcAft>
              <a:buClrTx/>
              <a:buFont typeface="Arial" pitchFamily="34" charset="0"/>
              <a:buChar char="•"/>
            </a:pPr>
            <a:r>
              <a:rPr lang="en-US" sz="3200" dirty="0" smtClean="0">
                <a:solidFill>
                  <a:prstClr val="black"/>
                </a:solidFill>
                <a:latin typeface="Calibri"/>
              </a:rPr>
              <a:t>Increased Learning Time/Extended Learning Opportunities</a:t>
            </a:r>
          </a:p>
          <a:p>
            <a:pPr lvl="0" defTabSz="914400">
              <a:spcAft>
                <a:spcPts val="0"/>
              </a:spcAft>
              <a:buClrTx/>
              <a:buFont typeface="Arial" pitchFamily="34" charset="0"/>
              <a:buChar char="•"/>
            </a:pPr>
            <a:r>
              <a:rPr lang="en-US" sz="3200" dirty="0" smtClean="0">
                <a:solidFill>
                  <a:prstClr val="black"/>
                </a:solidFill>
                <a:latin typeface="Calibri"/>
              </a:rPr>
              <a:t>College &amp; Career Readiness</a:t>
            </a:r>
            <a:endParaRPr lang="en-US" sz="3200" dirty="0">
              <a:solidFill>
                <a:prstClr val="black"/>
              </a:solidFill>
              <a:latin typeface="Calibri"/>
            </a:endParaRPr>
          </a:p>
        </p:txBody>
      </p:sp>
      <p:sp>
        <p:nvSpPr>
          <p:cNvPr id="2" name="Rectangle 1"/>
          <p:cNvSpPr/>
          <p:nvPr/>
        </p:nvSpPr>
        <p:spPr>
          <a:xfrm>
            <a:off x="381000" y="380999"/>
            <a:ext cx="845936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to the SIP This Year-Part 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9179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255931"/>
            <a:ext cx="8534400" cy="5136267"/>
          </a:xfrm>
          <a:solidFill>
            <a:schemeClr val="tx1"/>
          </a:solidFill>
          <a:ln w="12700">
            <a:solidFill>
              <a:schemeClr val="tx1"/>
            </a:solidFill>
          </a:ln>
        </p:spPr>
        <p:txBody>
          <a:bodyPr>
            <a:normAutofit fontScale="92500" lnSpcReduction="20000"/>
          </a:bodyPr>
          <a:lstStyle/>
          <a:p>
            <a:pPr lvl="0" defTabSz="914400">
              <a:spcAft>
                <a:spcPts val="0"/>
              </a:spcAft>
              <a:buClrTx/>
              <a:buFont typeface="Arial" pitchFamily="34" charset="0"/>
              <a:buChar char="•"/>
            </a:pPr>
            <a:endParaRPr lang="en-US" sz="2800" b="1" dirty="0" smtClean="0">
              <a:solidFill>
                <a:prstClr val="black"/>
              </a:solidFill>
              <a:latin typeface="Calibri"/>
            </a:endParaRPr>
          </a:p>
          <a:p>
            <a:pPr lvl="0" defTabSz="914400">
              <a:spcAft>
                <a:spcPts val="0"/>
              </a:spcAft>
              <a:buClrTx/>
              <a:buFont typeface="Arial" pitchFamily="34" charset="0"/>
              <a:buChar char="•"/>
            </a:pPr>
            <a:endParaRPr lang="en-US" sz="2800" b="1" dirty="0">
              <a:solidFill>
                <a:prstClr val="black"/>
              </a:solidFill>
              <a:latin typeface="Calibri"/>
            </a:endParaRPr>
          </a:p>
          <a:p>
            <a:pPr lvl="0" defTabSz="914400">
              <a:spcAft>
                <a:spcPts val="0"/>
              </a:spcAft>
              <a:buClrTx/>
              <a:buFont typeface="Arial" pitchFamily="34" charset="0"/>
              <a:buChar char="•"/>
            </a:pPr>
            <a:r>
              <a:rPr lang="en-US" sz="2800" b="1" dirty="0" smtClean="0">
                <a:solidFill>
                  <a:prstClr val="black"/>
                </a:solidFill>
                <a:latin typeface="Calibri"/>
              </a:rPr>
              <a:t>Problem Solving Process: </a:t>
            </a:r>
            <a:r>
              <a:rPr lang="en-US" sz="2800" dirty="0" smtClean="0">
                <a:solidFill>
                  <a:prstClr val="black"/>
                </a:solidFill>
                <a:latin typeface="Calibri"/>
              </a:rPr>
              <a:t>Provides the 8 step process to respond to Goal Areas </a:t>
            </a:r>
          </a:p>
          <a:p>
            <a:pPr lvl="0" defTabSz="914400">
              <a:spcAft>
                <a:spcPts val="0"/>
              </a:spcAft>
              <a:buClrTx/>
              <a:buFont typeface="Arial" pitchFamily="34" charset="0"/>
              <a:buChar char="•"/>
            </a:pPr>
            <a:r>
              <a:rPr lang="en-US" sz="2800" b="1" dirty="0" smtClean="0">
                <a:solidFill>
                  <a:prstClr val="black"/>
                </a:solidFill>
                <a:latin typeface="Calibri"/>
              </a:rPr>
              <a:t>Florida </a:t>
            </a:r>
            <a:r>
              <a:rPr lang="en-US" sz="2800" b="1" dirty="0">
                <a:solidFill>
                  <a:prstClr val="black"/>
                </a:solidFill>
                <a:latin typeface="Calibri"/>
              </a:rPr>
              <a:t>Alternate Assessment (FAA) </a:t>
            </a:r>
            <a:r>
              <a:rPr lang="en-US" sz="2800" dirty="0">
                <a:solidFill>
                  <a:prstClr val="black"/>
                </a:solidFill>
                <a:latin typeface="Calibri"/>
              </a:rPr>
              <a:t>– Must be completed by any school </a:t>
            </a:r>
            <a:r>
              <a:rPr lang="en-US" sz="2800" dirty="0" smtClean="0">
                <a:solidFill>
                  <a:prstClr val="black"/>
                </a:solidFill>
                <a:latin typeface="Calibri"/>
              </a:rPr>
              <a:t>with 10 or more students taking this assessment – Appendix IX</a:t>
            </a:r>
          </a:p>
          <a:p>
            <a:pPr lvl="0" defTabSz="914400">
              <a:spcAft>
                <a:spcPts val="0"/>
              </a:spcAft>
              <a:buClrTx/>
              <a:buFont typeface="Arial" pitchFamily="34" charset="0"/>
              <a:buChar char="•"/>
            </a:pPr>
            <a:r>
              <a:rPr lang="en-US" sz="2800" b="1" dirty="0" smtClean="0">
                <a:solidFill>
                  <a:prstClr val="black"/>
                </a:solidFill>
                <a:latin typeface="Calibri"/>
              </a:rPr>
              <a:t>CELLA- </a:t>
            </a:r>
            <a:r>
              <a:rPr lang="en-US" sz="2800" dirty="0">
                <a:solidFill>
                  <a:prstClr val="black"/>
                </a:solidFill>
                <a:latin typeface="Calibri"/>
              </a:rPr>
              <a:t>Must be completed by any school with 10 or more students taking this assessment – </a:t>
            </a:r>
            <a:r>
              <a:rPr lang="en-US" sz="2800" dirty="0" smtClean="0">
                <a:solidFill>
                  <a:prstClr val="black"/>
                </a:solidFill>
                <a:latin typeface="Calibri"/>
              </a:rPr>
              <a:t>Appendix X</a:t>
            </a:r>
            <a:endParaRPr lang="en-US" sz="2800" dirty="0">
              <a:solidFill>
                <a:prstClr val="black"/>
              </a:solidFill>
              <a:latin typeface="Calibri"/>
            </a:endParaRPr>
          </a:p>
          <a:p>
            <a:pPr lvl="0" defTabSz="914400">
              <a:spcAft>
                <a:spcPts val="0"/>
              </a:spcAft>
              <a:buClrTx/>
              <a:buFont typeface="Arial" pitchFamily="34" charset="0"/>
              <a:buChar char="•"/>
            </a:pPr>
            <a:r>
              <a:rPr lang="en-US" sz="2800" b="1" dirty="0" smtClean="0">
                <a:solidFill>
                  <a:prstClr val="black"/>
                </a:solidFill>
                <a:latin typeface="Calibri"/>
              </a:rPr>
              <a:t>Early Warning Systems – divided by school levels: </a:t>
            </a:r>
            <a:r>
              <a:rPr lang="en-US" sz="2800" dirty="0" smtClean="0">
                <a:solidFill>
                  <a:prstClr val="black"/>
                </a:solidFill>
                <a:latin typeface="Calibri"/>
              </a:rPr>
              <a:t>Must be completed by all schools</a:t>
            </a:r>
          </a:p>
          <a:p>
            <a:pPr lvl="0" defTabSz="914400">
              <a:spcAft>
                <a:spcPts val="0"/>
              </a:spcAft>
              <a:buClrTx/>
              <a:buFont typeface="Arial" pitchFamily="34" charset="0"/>
              <a:buChar char="•"/>
            </a:pPr>
            <a:r>
              <a:rPr lang="en-US" sz="2800" b="1" dirty="0" smtClean="0">
                <a:solidFill>
                  <a:prstClr val="black"/>
                </a:solidFill>
                <a:latin typeface="Calibri"/>
              </a:rPr>
              <a:t>Middle School Acceleration: </a:t>
            </a:r>
            <a:r>
              <a:rPr lang="en-US" sz="2800" dirty="0" smtClean="0">
                <a:solidFill>
                  <a:prstClr val="black"/>
                </a:solidFill>
                <a:latin typeface="Calibri"/>
              </a:rPr>
              <a:t>Must be completed by all Middle </a:t>
            </a:r>
            <a:r>
              <a:rPr lang="en-US" sz="2800" dirty="0">
                <a:solidFill>
                  <a:prstClr val="black"/>
                </a:solidFill>
                <a:latin typeface="Calibri"/>
              </a:rPr>
              <a:t>S</a:t>
            </a:r>
            <a:r>
              <a:rPr lang="en-US" sz="2800" dirty="0" smtClean="0">
                <a:solidFill>
                  <a:prstClr val="black"/>
                </a:solidFill>
                <a:latin typeface="Calibri"/>
              </a:rPr>
              <a:t>chools &amp; K-8 Centers</a:t>
            </a:r>
          </a:p>
          <a:p>
            <a:pPr lvl="0" defTabSz="914400">
              <a:spcAft>
                <a:spcPts val="0"/>
              </a:spcAft>
              <a:buClrTx/>
              <a:buFont typeface="Arial" pitchFamily="34" charset="0"/>
              <a:buChar char="•"/>
            </a:pPr>
            <a:endParaRPr lang="en-US" sz="2800" b="1" dirty="0">
              <a:solidFill>
                <a:prstClr val="black"/>
              </a:solidFill>
              <a:latin typeface="Calibri"/>
            </a:endParaRPr>
          </a:p>
          <a:p>
            <a:pPr lvl="0" defTabSz="914400">
              <a:spcAft>
                <a:spcPts val="0"/>
              </a:spcAft>
              <a:buClrTx/>
              <a:buFont typeface="Arial" pitchFamily="34" charset="0"/>
              <a:buChar char="•"/>
            </a:pPr>
            <a:endParaRPr lang="en-US" sz="2800" b="1" dirty="0" smtClean="0">
              <a:solidFill>
                <a:prstClr val="black"/>
              </a:solidFill>
              <a:latin typeface="Calibri"/>
            </a:endParaRPr>
          </a:p>
          <a:p>
            <a:pPr lvl="0" defTabSz="914400">
              <a:spcAft>
                <a:spcPts val="0"/>
              </a:spcAft>
              <a:buClrTx/>
              <a:buFont typeface="Arial" pitchFamily="34" charset="0"/>
              <a:buChar char="•"/>
            </a:pPr>
            <a:endParaRPr lang="en-US" sz="2800" dirty="0">
              <a:solidFill>
                <a:prstClr val="black"/>
              </a:solidFill>
              <a:latin typeface="Calibri"/>
            </a:endParaRPr>
          </a:p>
        </p:txBody>
      </p:sp>
      <p:sp>
        <p:nvSpPr>
          <p:cNvPr id="5" name="Rectangle 4"/>
          <p:cNvSpPr/>
          <p:nvPr/>
        </p:nvSpPr>
        <p:spPr>
          <a:xfrm>
            <a:off x="248540" y="228600"/>
            <a:ext cx="864691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to the SIP this year- Part II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0686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8" y="64722"/>
            <a:ext cx="8999537" cy="664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07194" y="179119"/>
            <a:ext cx="4191000" cy="381000"/>
          </a:xfrm>
          <a:prstGeom prst="rect">
            <a:avLst/>
          </a:prstGeom>
          <a:solidFill>
            <a:srgbClr val="FFFF00"/>
          </a:solid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http://osi.dadeschools.net</a:t>
            </a:r>
          </a:p>
        </p:txBody>
      </p:sp>
      <p:sp>
        <p:nvSpPr>
          <p:cNvPr id="7" name="Right Arrow 6"/>
          <p:cNvSpPr/>
          <p:nvPr/>
        </p:nvSpPr>
        <p:spPr>
          <a:xfrm rot="19208821">
            <a:off x="1029130" y="3369422"/>
            <a:ext cx="1379742" cy="382772"/>
          </a:xfrm>
          <a:prstGeom prst="rightArrow">
            <a:avLst/>
          </a:prstGeom>
          <a:solidFill>
            <a:srgbClr val="94C600"/>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Click Here</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01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066800"/>
            <a:ext cx="7315200" cy="2554545"/>
          </a:xfrm>
          <a:prstGeom prst="rect">
            <a:avLst/>
          </a:prstGeom>
          <a:noFill/>
        </p:spPr>
        <p:txBody>
          <a:bodyPr wrap="square" rtlCol="0">
            <a:spAutoFit/>
          </a:bodyPr>
          <a:lstStyle/>
          <a:p>
            <a:r>
              <a:rPr lang="en-US" sz="4000" dirty="0" smtClean="0">
                <a:solidFill>
                  <a:schemeClr val="accent1">
                    <a:lumMod val="25000"/>
                  </a:schemeClr>
                </a:solidFill>
              </a:rPr>
              <a:t>Go to </a:t>
            </a:r>
            <a:r>
              <a:rPr lang="en-US" sz="4000" dirty="0" smtClean="0">
                <a:solidFill>
                  <a:schemeClr val="accent1">
                    <a:lumMod val="25000"/>
                  </a:schemeClr>
                </a:solidFill>
                <a:hlinkClick r:id="rId2"/>
              </a:rPr>
              <a:t>http://www.flsiponline.com</a:t>
            </a:r>
            <a:r>
              <a:rPr lang="en-US" sz="4000" dirty="0" smtClean="0">
                <a:solidFill>
                  <a:schemeClr val="accent1">
                    <a:lumMod val="25000"/>
                  </a:schemeClr>
                </a:solidFill>
              </a:rPr>
              <a:t> and begin entering your SIP online.</a:t>
            </a:r>
            <a:endParaRPr lang="en-US" sz="4000" dirty="0">
              <a:solidFill>
                <a:schemeClr val="accent1">
                  <a:lumMod val="25000"/>
                </a:schemeClr>
              </a:solidFill>
            </a:endParaRPr>
          </a:p>
        </p:txBody>
      </p:sp>
    </p:spTree>
    <p:extLst>
      <p:ext uri="{BB962C8B-B14F-4D97-AF65-F5344CB8AC3E}">
        <p14:creationId xmlns:p14="http://schemas.microsoft.com/office/powerpoint/2010/main" val="53258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678518">
            <a:off x="840936" y="415938"/>
            <a:ext cx="1371600" cy="3145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39776"/>
      </p:ext>
    </p:extLst>
  </p:cSld>
  <p:clrMapOvr>
    <a:masterClrMapping/>
  </p:clrMapOvr>
</p:sld>
</file>

<file path=ppt/theme/theme1.xml><?xml version="1.0" encoding="utf-8"?>
<a:theme xmlns:a="http://schemas.openxmlformats.org/drawingml/2006/main" name="Autumn">
  <a:themeElements>
    <a:clrScheme name="Custom 3">
      <a:dk1>
        <a:sysClr val="windowText" lastClr="000000"/>
      </a:dk1>
      <a:lt1>
        <a:sysClr val="window" lastClr="FFFFFF"/>
      </a:lt1>
      <a:dk2>
        <a:srgbClr val="ACC8DD"/>
      </a:dk2>
      <a:lt2>
        <a:srgbClr val="CCDDEA"/>
      </a:lt2>
      <a:accent1>
        <a:srgbClr val="CCDDEA"/>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0586F9E478940AF5295D42AEF3658" ma:contentTypeVersion="0" ma:contentTypeDescription="Create a new document." ma:contentTypeScope="" ma:versionID="fd96a142d76b607b8fb4cba7ec5df5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9A9086F-C1CA-40E0-85F7-E326D461C2D5}"/>
</file>

<file path=customXml/itemProps2.xml><?xml version="1.0" encoding="utf-8"?>
<ds:datastoreItem xmlns:ds="http://schemas.openxmlformats.org/officeDocument/2006/customXml" ds:itemID="{20ECA5DB-1B72-46DF-A7F2-92BDC7C1E41A}"/>
</file>

<file path=customXml/itemProps3.xml><?xml version="1.0" encoding="utf-8"?>
<ds:datastoreItem xmlns:ds="http://schemas.openxmlformats.org/officeDocument/2006/customXml" ds:itemID="{B3AE6748-1D1B-441D-89F9-9404D2081A08}"/>
</file>

<file path=docProps/app.xml><?xml version="1.0" encoding="utf-8"?>
<Properties xmlns="http://schemas.openxmlformats.org/officeDocument/2006/extended-properties" xmlns:vt="http://schemas.openxmlformats.org/officeDocument/2006/docPropsVTypes">
  <Template>Aspect</Template>
  <TotalTime>829</TotalTime>
  <Words>712</Words>
  <Application>Microsoft Office PowerPoint</Application>
  <PresentationFormat>On-screen Show (4:3)</PresentationFormat>
  <Paragraphs>133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Autumn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Implementing, Monitoring, and Evaluating the SIP Process</vt:lpstr>
      <vt:lpstr>   Pursuant to Section VI. I. of the contractual agreement, “An Educational Excellence School Advisory Council (EESAC) will be established consistent with Florida Statute 1001.452 to facilitate achievement of the mission of the School, and to ensure that the School meets the needs of the children and community it is developed to serve.   To this end, the School will detail and address the following components, for its EESAC:  (a) establishment of by-laws;  (b) composition of membership;  (c) election procedures; and (d) communication and posting of meeting agendas and minutes pursuant to Florida Statute 286.011 (Sunshine Law).</vt:lpstr>
      <vt:lpstr>School Advisory Councils (EESACs) </vt:lpstr>
      <vt:lpstr>EESAC AGENDA &amp; RESOURCES</vt:lpstr>
      <vt:lpstr>MAKING THE CONNECTION SIP &amp; EESAC</vt:lpstr>
      <vt:lpstr>Post Minutes within 7 Days of Meeting</vt:lpstr>
      <vt:lpstr>PowerPoint Presentation</vt:lpstr>
      <vt:lpstr>ACCESSING YOUR EESAC</vt:lpstr>
      <vt:lpstr>BYLAWS &amp; ROSTERS</vt:lpstr>
      <vt:lpstr>EESAC Compliance Report</vt:lpstr>
      <vt:lpstr>EESAC TRAININGS</vt:lpstr>
      <vt:lpstr>PowerPoint Presentation</vt:lpstr>
    </vt:vector>
  </TitlesOfParts>
  <Company>Miami-Dade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Plans &amp; EESACs </dc:title>
  <dc:creator>Demetrius, Sherian E.</dc:creator>
  <cp:lastModifiedBy>178145</cp:lastModifiedBy>
  <cp:revision>52</cp:revision>
  <dcterms:created xsi:type="dcterms:W3CDTF">2013-07-03T17:00:20Z</dcterms:created>
  <dcterms:modified xsi:type="dcterms:W3CDTF">2013-08-13T18:06:26Z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0x0101006F60586F9E478940AF5295D42AEF3658</vt:lpwstr>
  </property>
</Properties>
</file>